
<file path=[Content_Types].xml><?xml version="1.0" encoding="utf-8"?>
<Types xmlns="http://schemas.openxmlformats.org/package/2006/content-types">
  <Default Extension="1" ContentType="image/jpeg"/>
  <Default Extension="1588370286000" ContentType="image/jpeg"/>
  <Default Extension="jpg" ContentType="image/jpeg"/>
  <Default Extension="m4v"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41"/>
  </p:notesMasterIdLst>
  <p:handoutMasterIdLst>
    <p:handoutMasterId r:id="rId142"/>
  </p:handoutMasterIdLst>
  <p:sldIdLst>
    <p:sldId id="2890" r:id="rId2"/>
    <p:sldId id="828" r:id="rId3"/>
    <p:sldId id="833" r:id="rId4"/>
    <p:sldId id="2884" r:id="rId5"/>
    <p:sldId id="2768" r:id="rId6"/>
    <p:sldId id="2879" r:id="rId7"/>
    <p:sldId id="2797" r:id="rId8"/>
    <p:sldId id="2820" r:id="rId9"/>
    <p:sldId id="2888" r:id="rId10"/>
    <p:sldId id="2889" r:id="rId11"/>
    <p:sldId id="2775" r:id="rId12"/>
    <p:sldId id="2812" r:id="rId13"/>
    <p:sldId id="260" r:id="rId14"/>
    <p:sldId id="262" r:id="rId15"/>
    <p:sldId id="2876" r:id="rId16"/>
    <p:sldId id="2848" r:id="rId17"/>
    <p:sldId id="2776" r:id="rId18"/>
    <p:sldId id="2777" r:id="rId19"/>
    <p:sldId id="2779" r:id="rId20"/>
    <p:sldId id="477" r:id="rId21"/>
    <p:sldId id="256" r:id="rId22"/>
    <p:sldId id="453" r:id="rId23"/>
    <p:sldId id="321" r:id="rId24"/>
    <p:sldId id="454" r:id="rId25"/>
    <p:sldId id="387" r:id="rId26"/>
    <p:sldId id="389" r:id="rId27"/>
    <p:sldId id="390" r:id="rId28"/>
    <p:sldId id="386" r:id="rId29"/>
    <p:sldId id="258" r:id="rId30"/>
    <p:sldId id="446" r:id="rId31"/>
    <p:sldId id="296" r:id="rId32"/>
    <p:sldId id="324" r:id="rId33"/>
    <p:sldId id="392" r:id="rId34"/>
    <p:sldId id="478" r:id="rId35"/>
    <p:sldId id="479" r:id="rId36"/>
    <p:sldId id="480" r:id="rId37"/>
    <p:sldId id="482" r:id="rId38"/>
    <p:sldId id="481" r:id="rId39"/>
    <p:sldId id="334" r:id="rId40"/>
    <p:sldId id="447" r:id="rId41"/>
    <p:sldId id="335" r:id="rId42"/>
    <p:sldId id="336" r:id="rId43"/>
    <p:sldId id="337" r:id="rId44"/>
    <p:sldId id="455" r:id="rId45"/>
    <p:sldId id="395" r:id="rId46"/>
    <p:sldId id="456" r:id="rId47"/>
    <p:sldId id="338" r:id="rId48"/>
    <p:sldId id="452" r:id="rId49"/>
    <p:sldId id="340" r:id="rId50"/>
    <p:sldId id="341" r:id="rId51"/>
    <p:sldId id="396" r:id="rId52"/>
    <p:sldId id="342" r:id="rId53"/>
    <p:sldId id="372" r:id="rId54"/>
    <p:sldId id="2503" r:id="rId55"/>
    <p:sldId id="2504" r:id="rId56"/>
    <p:sldId id="397" r:id="rId57"/>
    <p:sldId id="398" r:id="rId58"/>
    <p:sldId id="473" r:id="rId59"/>
    <p:sldId id="399" r:id="rId60"/>
    <p:sldId id="345" r:id="rId61"/>
    <p:sldId id="448" r:id="rId62"/>
    <p:sldId id="346" r:id="rId63"/>
    <p:sldId id="347" r:id="rId64"/>
    <p:sldId id="457" r:id="rId65"/>
    <p:sldId id="483" r:id="rId66"/>
    <p:sldId id="484" r:id="rId67"/>
    <p:sldId id="485" r:id="rId68"/>
    <p:sldId id="348" r:id="rId69"/>
    <p:sldId id="405" r:id="rId70"/>
    <p:sldId id="349" r:id="rId71"/>
    <p:sldId id="402" r:id="rId72"/>
    <p:sldId id="403" r:id="rId73"/>
    <p:sldId id="458" r:id="rId74"/>
    <p:sldId id="404" r:id="rId75"/>
    <p:sldId id="474" r:id="rId76"/>
    <p:sldId id="407" r:id="rId77"/>
    <p:sldId id="1664" r:id="rId78"/>
    <p:sldId id="409" r:id="rId79"/>
    <p:sldId id="410" r:id="rId80"/>
    <p:sldId id="469" r:id="rId81"/>
    <p:sldId id="375" r:id="rId82"/>
    <p:sldId id="355" r:id="rId83"/>
    <p:sldId id="449" r:id="rId84"/>
    <p:sldId id="356" r:id="rId85"/>
    <p:sldId id="412" r:id="rId86"/>
    <p:sldId id="413" r:id="rId87"/>
    <p:sldId id="414" r:id="rId88"/>
    <p:sldId id="415" r:id="rId89"/>
    <p:sldId id="461" r:id="rId90"/>
    <p:sldId id="486" r:id="rId91"/>
    <p:sldId id="416" r:id="rId92"/>
    <p:sldId id="2506" r:id="rId93"/>
    <p:sldId id="359" r:id="rId94"/>
    <p:sldId id="417" r:id="rId95"/>
    <p:sldId id="2507" r:id="rId96"/>
    <p:sldId id="418" r:id="rId97"/>
    <p:sldId id="2508" r:id="rId98"/>
    <p:sldId id="419" r:id="rId99"/>
    <p:sldId id="420" r:id="rId100"/>
    <p:sldId id="475" r:id="rId101"/>
    <p:sldId id="464" r:id="rId102"/>
    <p:sldId id="423" r:id="rId103"/>
    <p:sldId id="421" r:id="rId104"/>
    <p:sldId id="422" r:id="rId105"/>
    <p:sldId id="2509" r:id="rId106"/>
    <p:sldId id="364" r:id="rId107"/>
    <p:sldId id="2266" r:id="rId108"/>
    <p:sldId id="2267" r:id="rId109"/>
    <p:sldId id="2268" r:id="rId110"/>
    <p:sldId id="2269" r:id="rId111"/>
    <p:sldId id="476" r:id="rId112"/>
    <p:sldId id="365" r:id="rId113"/>
    <p:sldId id="450" r:id="rId114"/>
    <p:sldId id="367" r:id="rId115"/>
    <p:sldId id="434" r:id="rId116"/>
    <p:sldId id="463" r:id="rId117"/>
    <p:sldId id="435" r:id="rId118"/>
    <p:sldId id="465" r:id="rId119"/>
    <p:sldId id="436" r:id="rId120"/>
    <p:sldId id="369" r:id="rId121"/>
    <p:sldId id="451" r:id="rId122"/>
    <p:sldId id="371" r:id="rId123"/>
    <p:sldId id="438" r:id="rId124"/>
    <p:sldId id="466" r:id="rId125"/>
    <p:sldId id="439" r:id="rId126"/>
    <p:sldId id="472" r:id="rId127"/>
    <p:sldId id="440" r:id="rId128"/>
    <p:sldId id="441" r:id="rId129"/>
    <p:sldId id="442" r:id="rId130"/>
    <p:sldId id="471" r:id="rId131"/>
    <p:sldId id="443" r:id="rId132"/>
    <p:sldId id="2270" r:id="rId133"/>
    <p:sldId id="2271" r:id="rId134"/>
    <p:sldId id="2272" r:id="rId135"/>
    <p:sldId id="2273" r:id="rId136"/>
    <p:sldId id="2275" r:id="rId137"/>
    <p:sldId id="2274" r:id="rId138"/>
    <p:sldId id="445" r:id="rId139"/>
    <p:sldId id="2502" r:id="rId1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08F634-C6E4-47DE-ABC2-7E55C9935EB5}">
          <p14:sldIdLst>
            <p14:sldId id="2890"/>
            <p14:sldId id="828"/>
            <p14:sldId id="833"/>
            <p14:sldId id="2884"/>
            <p14:sldId id="2768"/>
            <p14:sldId id="2879"/>
            <p14:sldId id="2797"/>
            <p14:sldId id="2820"/>
            <p14:sldId id="2888"/>
            <p14:sldId id="2889"/>
            <p14:sldId id="2775"/>
            <p14:sldId id="2812"/>
            <p14:sldId id="260"/>
            <p14:sldId id="262"/>
            <p14:sldId id="2876"/>
            <p14:sldId id="2848"/>
            <p14:sldId id="2776"/>
            <p14:sldId id="2777"/>
            <p14:sldId id="2779"/>
            <p14:sldId id="477"/>
            <p14:sldId id="256"/>
            <p14:sldId id="453"/>
            <p14:sldId id="321"/>
            <p14:sldId id="454"/>
            <p14:sldId id="387"/>
            <p14:sldId id="389"/>
            <p14:sldId id="390"/>
            <p14:sldId id="386"/>
            <p14:sldId id="258"/>
            <p14:sldId id="446"/>
            <p14:sldId id="296"/>
            <p14:sldId id="324"/>
            <p14:sldId id="392"/>
            <p14:sldId id="478"/>
            <p14:sldId id="479"/>
            <p14:sldId id="480"/>
            <p14:sldId id="482"/>
            <p14:sldId id="481"/>
            <p14:sldId id="334"/>
            <p14:sldId id="447"/>
            <p14:sldId id="335"/>
            <p14:sldId id="336"/>
            <p14:sldId id="337"/>
            <p14:sldId id="455"/>
            <p14:sldId id="395"/>
            <p14:sldId id="456"/>
            <p14:sldId id="338"/>
            <p14:sldId id="452"/>
            <p14:sldId id="340"/>
            <p14:sldId id="341"/>
            <p14:sldId id="396"/>
            <p14:sldId id="342"/>
            <p14:sldId id="372"/>
            <p14:sldId id="2503"/>
            <p14:sldId id="2504"/>
            <p14:sldId id="397"/>
            <p14:sldId id="398"/>
            <p14:sldId id="473"/>
            <p14:sldId id="399"/>
            <p14:sldId id="345"/>
            <p14:sldId id="448"/>
            <p14:sldId id="346"/>
            <p14:sldId id="347"/>
            <p14:sldId id="457"/>
            <p14:sldId id="483"/>
            <p14:sldId id="484"/>
            <p14:sldId id="485"/>
            <p14:sldId id="348"/>
            <p14:sldId id="405"/>
            <p14:sldId id="349"/>
            <p14:sldId id="402"/>
            <p14:sldId id="403"/>
            <p14:sldId id="458"/>
            <p14:sldId id="404"/>
            <p14:sldId id="474"/>
            <p14:sldId id="407"/>
            <p14:sldId id="1664"/>
            <p14:sldId id="409"/>
            <p14:sldId id="410"/>
            <p14:sldId id="469"/>
            <p14:sldId id="375"/>
            <p14:sldId id="355"/>
            <p14:sldId id="449"/>
            <p14:sldId id="356"/>
            <p14:sldId id="412"/>
            <p14:sldId id="413"/>
            <p14:sldId id="414"/>
            <p14:sldId id="415"/>
            <p14:sldId id="461"/>
            <p14:sldId id="486"/>
            <p14:sldId id="416"/>
            <p14:sldId id="2506"/>
            <p14:sldId id="359"/>
            <p14:sldId id="417"/>
            <p14:sldId id="2507"/>
            <p14:sldId id="418"/>
            <p14:sldId id="2508"/>
            <p14:sldId id="419"/>
            <p14:sldId id="420"/>
            <p14:sldId id="475"/>
            <p14:sldId id="464"/>
            <p14:sldId id="423"/>
            <p14:sldId id="421"/>
            <p14:sldId id="422"/>
            <p14:sldId id="2509"/>
            <p14:sldId id="364"/>
            <p14:sldId id="2266"/>
            <p14:sldId id="2267"/>
            <p14:sldId id="2268"/>
            <p14:sldId id="2269"/>
            <p14:sldId id="476"/>
            <p14:sldId id="365"/>
            <p14:sldId id="450"/>
            <p14:sldId id="367"/>
            <p14:sldId id="434"/>
            <p14:sldId id="463"/>
            <p14:sldId id="435"/>
            <p14:sldId id="465"/>
            <p14:sldId id="436"/>
            <p14:sldId id="369"/>
            <p14:sldId id="451"/>
            <p14:sldId id="371"/>
            <p14:sldId id="438"/>
            <p14:sldId id="466"/>
            <p14:sldId id="439"/>
            <p14:sldId id="472"/>
            <p14:sldId id="440"/>
            <p14:sldId id="441"/>
            <p14:sldId id="442"/>
            <p14:sldId id="471"/>
            <p14:sldId id="443"/>
            <p14:sldId id="2270"/>
            <p14:sldId id="2271"/>
            <p14:sldId id="2272"/>
            <p14:sldId id="2273"/>
            <p14:sldId id="2275"/>
            <p14:sldId id="2274"/>
            <p14:sldId id="445"/>
            <p14:sldId id="25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E46"/>
    <a:srgbClr val="1EAE36"/>
    <a:srgbClr val="CFCEAD"/>
    <a:srgbClr val="6542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93878" autoAdjust="0"/>
  </p:normalViewPr>
  <p:slideViewPr>
    <p:cSldViewPr>
      <p:cViewPr varScale="1">
        <p:scale>
          <a:sx n="76" d="100"/>
          <a:sy n="76" d="100"/>
        </p:scale>
        <p:origin x="200" y="1048"/>
      </p:cViewPr>
      <p:guideLst>
        <p:guide orient="horz" pos="2160"/>
        <p:guide pos="3840"/>
      </p:guideLst>
    </p:cSldViewPr>
  </p:slideViewPr>
  <p:outlineViewPr>
    <p:cViewPr>
      <p:scale>
        <a:sx n="33" d="100"/>
        <a:sy n="33" d="100"/>
      </p:scale>
      <p:origin x="0" y="198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294" y="-12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1"/>
          </a:xfrm>
          <a:prstGeom prst="rect">
            <a:avLst/>
          </a:prstGeom>
        </p:spPr>
        <p:txBody>
          <a:bodyPr vert="horz" lIns="93161" tIns="46581" rIns="93161" bIns="46581"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1" cy="464821"/>
          </a:xfrm>
          <a:prstGeom prst="rect">
            <a:avLst/>
          </a:prstGeom>
        </p:spPr>
        <p:txBody>
          <a:bodyPr vert="horz" lIns="93161" tIns="46581" rIns="93161" bIns="46581" rtlCol="0"/>
          <a:lstStyle>
            <a:lvl1pPr algn="r">
              <a:defRPr sz="1200"/>
            </a:lvl1pPr>
          </a:lstStyle>
          <a:p>
            <a:fld id="{D42EF5C2-ECD2-4BB3-B72F-6F0483851F27}" type="datetimeFigureOut">
              <a:rPr lang="en-US" smtClean="0"/>
              <a:t>10/28/22</a:t>
            </a:fld>
            <a:endParaRPr lang="en-US" dirty="0"/>
          </a:p>
        </p:txBody>
      </p:sp>
      <p:sp>
        <p:nvSpPr>
          <p:cNvPr id="4" name="Footer Placeholder 3"/>
          <p:cNvSpPr>
            <a:spLocks noGrp="1"/>
          </p:cNvSpPr>
          <p:nvPr>
            <p:ph type="ftr" sz="quarter" idx="2"/>
          </p:nvPr>
        </p:nvSpPr>
        <p:spPr>
          <a:xfrm>
            <a:off x="0" y="8829968"/>
            <a:ext cx="3037841" cy="464821"/>
          </a:xfrm>
          <a:prstGeom prst="rect">
            <a:avLst/>
          </a:prstGeom>
        </p:spPr>
        <p:txBody>
          <a:bodyPr vert="horz" lIns="93161" tIns="46581" rIns="93161" bIns="465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1" cy="464821"/>
          </a:xfrm>
          <a:prstGeom prst="rect">
            <a:avLst/>
          </a:prstGeom>
        </p:spPr>
        <p:txBody>
          <a:bodyPr vert="horz" lIns="93161" tIns="46581" rIns="93161" bIns="46581" rtlCol="0" anchor="b"/>
          <a:lstStyle>
            <a:lvl1pPr algn="r">
              <a:defRPr sz="1200"/>
            </a:lvl1pPr>
          </a:lstStyle>
          <a:p>
            <a:fld id="{2557DFDB-A8DE-4362-B213-43F41B297C17}" type="slidenum">
              <a:rPr lang="en-US" smtClean="0"/>
              <a:t>‹#›</a:t>
            </a:fld>
            <a:endParaRPr lang="en-US" dirty="0"/>
          </a:p>
        </p:txBody>
      </p:sp>
    </p:spTree>
    <p:extLst>
      <p:ext uri="{BB962C8B-B14F-4D97-AF65-F5344CB8AC3E}">
        <p14:creationId xmlns:p14="http://schemas.microsoft.com/office/powerpoint/2010/main" val="557302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1"/>
          </a:xfrm>
          <a:prstGeom prst="rect">
            <a:avLst/>
          </a:prstGeom>
        </p:spPr>
        <p:txBody>
          <a:bodyPr vert="horz" lIns="93161" tIns="46581" rIns="93161" bIns="46581" rtlCol="0"/>
          <a:lstStyle>
            <a:lvl1pPr algn="l">
              <a:defRPr sz="1200"/>
            </a:lvl1pPr>
          </a:lstStyle>
          <a:p>
            <a:endParaRPr lang="en-US" dirty="0"/>
          </a:p>
        </p:txBody>
      </p:sp>
      <p:sp>
        <p:nvSpPr>
          <p:cNvPr id="3" name="Date Placeholder 2"/>
          <p:cNvSpPr>
            <a:spLocks noGrp="1"/>
          </p:cNvSpPr>
          <p:nvPr>
            <p:ph type="dt" idx="1"/>
          </p:nvPr>
        </p:nvSpPr>
        <p:spPr>
          <a:xfrm>
            <a:off x="3970938" y="0"/>
            <a:ext cx="3037841" cy="464821"/>
          </a:xfrm>
          <a:prstGeom prst="rect">
            <a:avLst/>
          </a:prstGeom>
        </p:spPr>
        <p:txBody>
          <a:bodyPr vert="horz" lIns="93161" tIns="46581" rIns="93161" bIns="46581" rtlCol="0"/>
          <a:lstStyle>
            <a:lvl1pPr algn="r">
              <a:defRPr sz="1200"/>
            </a:lvl1pPr>
          </a:lstStyle>
          <a:p>
            <a:fld id="{EF4CD953-0A63-4061-AA7E-26547700252E}" type="datetimeFigureOut">
              <a:rPr lang="en-US" smtClean="0"/>
              <a:t>10/28/22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1" tIns="46581" rIns="93161" bIns="46581" rtlCol="0" anchor="ctr"/>
          <a:lstStyle/>
          <a:p>
            <a:endParaRPr lang="en-US" dirty="0"/>
          </a:p>
        </p:txBody>
      </p:sp>
      <p:sp>
        <p:nvSpPr>
          <p:cNvPr id="5" name="Notes Placeholder 4"/>
          <p:cNvSpPr>
            <a:spLocks noGrp="1"/>
          </p:cNvSpPr>
          <p:nvPr>
            <p:ph type="body" sz="quarter" idx="3"/>
          </p:nvPr>
        </p:nvSpPr>
        <p:spPr>
          <a:xfrm>
            <a:off x="701040" y="4415791"/>
            <a:ext cx="5608320" cy="4183381"/>
          </a:xfrm>
          <a:prstGeom prst="rect">
            <a:avLst/>
          </a:prstGeom>
        </p:spPr>
        <p:txBody>
          <a:bodyPr vert="horz" lIns="93161" tIns="46581" rIns="93161"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1" cy="464821"/>
          </a:xfrm>
          <a:prstGeom prst="rect">
            <a:avLst/>
          </a:prstGeom>
        </p:spPr>
        <p:txBody>
          <a:bodyPr vert="horz" lIns="93161" tIns="46581" rIns="93161"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1" cy="464821"/>
          </a:xfrm>
          <a:prstGeom prst="rect">
            <a:avLst/>
          </a:prstGeom>
        </p:spPr>
        <p:txBody>
          <a:bodyPr vert="horz" lIns="93161" tIns="46581" rIns="93161" bIns="46581" rtlCol="0" anchor="b"/>
          <a:lstStyle>
            <a:lvl1pPr algn="r">
              <a:defRPr sz="1200"/>
            </a:lvl1pPr>
          </a:lstStyle>
          <a:p>
            <a:fld id="{8DABB1A7-F69F-4A91-B974-9ED6BDFA076F}" type="slidenum">
              <a:rPr lang="en-US" smtClean="0"/>
              <a:t>‹#›</a:t>
            </a:fld>
            <a:endParaRPr lang="en-US" dirty="0"/>
          </a:p>
        </p:txBody>
      </p:sp>
    </p:spTree>
    <p:extLst>
      <p:ext uri="{BB962C8B-B14F-4D97-AF65-F5344CB8AC3E}">
        <p14:creationId xmlns:p14="http://schemas.microsoft.com/office/powerpoint/2010/main" val="3076381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BB1A7-F69F-4A91-B974-9ED6BDFA076F}" type="slidenum">
              <a:rPr lang="en-US" smtClean="0"/>
              <a:t>22</a:t>
            </a:fld>
            <a:endParaRPr lang="en-US" dirty="0"/>
          </a:p>
        </p:txBody>
      </p:sp>
    </p:spTree>
    <p:extLst>
      <p:ext uri="{BB962C8B-B14F-4D97-AF65-F5344CB8AC3E}">
        <p14:creationId xmlns:p14="http://schemas.microsoft.com/office/powerpoint/2010/main" val="132533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Cross with blue ribbon.</a:t>
            </a:r>
          </a:p>
        </p:txBody>
      </p:sp>
      <p:sp>
        <p:nvSpPr>
          <p:cNvPr id="4" name="Slide Number Placeholder 3"/>
          <p:cNvSpPr>
            <a:spLocks noGrp="1"/>
          </p:cNvSpPr>
          <p:nvPr>
            <p:ph type="sldNum" sz="quarter" idx="10"/>
          </p:nvPr>
        </p:nvSpPr>
        <p:spPr/>
        <p:txBody>
          <a:bodyPr/>
          <a:lstStyle/>
          <a:p>
            <a:fld id="{8DABB1A7-F69F-4A91-B974-9ED6BDFA076F}" type="slidenum">
              <a:rPr lang="en-US" smtClean="0"/>
              <a:t>29</a:t>
            </a:fld>
            <a:endParaRPr lang="en-US" dirty="0"/>
          </a:p>
        </p:txBody>
      </p:sp>
    </p:spTree>
    <p:extLst>
      <p:ext uri="{BB962C8B-B14F-4D97-AF65-F5344CB8AC3E}">
        <p14:creationId xmlns:p14="http://schemas.microsoft.com/office/powerpoint/2010/main" val="3893864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Cross with White ribbon.</a:t>
            </a:r>
          </a:p>
        </p:txBody>
      </p:sp>
      <p:sp>
        <p:nvSpPr>
          <p:cNvPr id="4" name="Slide Number Placeholder 3"/>
          <p:cNvSpPr>
            <a:spLocks noGrp="1"/>
          </p:cNvSpPr>
          <p:nvPr>
            <p:ph type="sldNum" sz="quarter" idx="10"/>
          </p:nvPr>
        </p:nvSpPr>
        <p:spPr/>
        <p:txBody>
          <a:bodyPr/>
          <a:lstStyle/>
          <a:p>
            <a:fld id="{8DABB1A7-F69F-4A91-B974-9ED6BDFA076F}" type="slidenum">
              <a:rPr lang="en-US" smtClean="0"/>
              <a:t>40</a:t>
            </a:fld>
            <a:endParaRPr lang="en-US" dirty="0"/>
          </a:p>
        </p:txBody>
      </p:sp>
    </p:spTree>
    <p:extLst>
      <p:ext uri="{BB962C8B-B14F-4D97-AF65-F5344CB8AC3E}">
        <p14:creationId xmlns:p14="http://schemas.microsoft.com/office/powerpoint/2010/main" val="9171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Not sure if you want congregation</a:t>
            </a:r>
            <a:r>
              <a:rPr lang="en-US" baseline="0" dirty="0"/>
              <a:t> to read responsively </a:t>
            </a:r>
            <a:endParaRPr lang="en-US" dirty="0"/>
          </a:p>
        </p:txBody>
      </p:sp>
      <p:sp>
        <p:nvSpPr>
          <p:cNvPr id="4" name="Slide Number Placeholder 3"/>
          <p:cNvSpPr>
            <a:spLocks noGrp="1"/>
          </p:cNvSpPr>
          <p:nvPr>
            <p:ph type="sldNum" sz="quarter" idx="10"/>
          </p:nvPr>
        </p:nvSpPr>
        <p:spPr/>
        <p:txBody>
          <a:bodyPr/>
          <a:lstStyle/>
          <a:p>
            <a:fld id="{8DABB1A7-F69F-4A91-B974-9ED6BDFA076F}" type="slidenum">
              <a:rPr lang="en-US" smtClean="0"/>
              <a:t>62</a:t>
            </a:fld>
            <a:endParaRPr lang="en-US" dirty="0"/>
          </a:p>
        </p:txBody>
      </p:sp>
    </p:spTree>
    <p:extLst>
      <p:ext uri="{BB962C8B-B14F-4D97-AF65-F5344CB8AC3E}">
        <p14:creationId xmlns:p14="http://schemas.microsoft.com/office/powerpoint/2010/main" val="258699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233624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3704165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15289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356610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293716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404782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2391005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1317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184177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261874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623B2C-6116-428B-ABEE-5BC857FE9CC6}" type="datetimeFigureOut">
              <a:rPr lang="en-US" smtClean="0"/>
              <a:t>10/28/22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F6723C-A56C-4F4B-A094-0167647AD4EA}" type="slidenum">
              <a:rPr lang="en-US" smtClean="0"/>
              <a:t>‹#›</a:t>
            </a:fld>
            <a:endParaRPr lang="en-US" dirty="0"/>
          </a:p>
        </p:txBody>
      </p:sp>
    </p:spTree>
    <p:extLst>
      <p:ext uri="{BB962C8B-B14F-4D97-AF65-F5344CB8AC3E}">
        <p14:creationId xmlns:p14="http://schemas.microsoft.com/office/powerpoint/2010/main" val="239415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23B2C-6116-428B-ABEE-5BC857FE9CC6}" type="datetimeFigureOut">
              <a:rPr lang="en-US" smtClean="0"/>
              <a:t>10/28/22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6723C-A56C-4F4B-A094-0167647AD4EA}" type="slidenum">
              <a:rPr lang="en-US" smtClean="0"/>
              <a:t>‹#›</a:t>
            </a:fld>
            <a:endParaRPr lang="en-US" dirty="0"/>
          </a:p>
        </p:txBody>
      </p:sp>
    </p:spTree>
    <p:extLst>
      <p:ext uri="{BB962C8B-B14F-4D97-AF65-F5344CB8AC3E}">
        <p14:creationId xmlns:p14="http://schemas.microsoft.com/office/powerpoint/2010/main" val="9027874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awpixel.com/search/background" TargetMode="External"/><Relationship Id="rId2" Type="http://schemas.openxmlformats.org/officeDocument/2006/relationships/image" Target="../media/image1.1"/><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katfrog.wegrok.net/2013/01/manic-monday-january-14-2013.html"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pixabay.com/en/gold-background-golden-937640/" TargetMode="External"/><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pixabay.com/en/gold-background-golden-937640/" TargetMode="External"/><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www.freecreatives.com/backgrounds/gold-background.html" TargetMode="External"/><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51.png"/></Relationships>
</file>

<file path=ppt/slides/_rels/slide10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christchurchchatt.org/dev/index.php/get-connected-upgraded/health-and-wellness/support-groups"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s://www.flickr.com/photos/willhumes/506711998" TargetMode="External"/><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s://www.flickr.com/photos/willhumes/506711998" TargetMode="External"/><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s://www.flickr.com/photos/willhumes/506711998" TargetMode="External"/><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hyperlink" Target="https://www.freecreatives.com/backgrounds/red-backgrounds.html" TargetMode="External"/><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https://www.freecreatives.com/backgrounds/red-backgrounds.html" TargetMode="External"/><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s://www.freecreatives.com/backgrounds/red-backgrounds.html" TargetMode="External"/><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horseandman.com/humor/why-is-it-so-hard-to-go-away/07/26/2012/"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http://beholdthelambofgod.ning.com/blog/the-crowns-of-the-lord-jesus-christ" TargetMode="External"/><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s://creativecommons.org/licenses/by-nc-nd/3.0/" TargetMode="External"/><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hyperlink" Target="http://www.discerninghearts.com/catholic-podcasts/christian-apologetics-with-dr-r-r-reno/" TargetMode="External"/><Relationship Id="rId5" Type="http://schemas.openxmlformats.org/officeDocument/2006/relationships/image" Target="../media/image22.jpg"/><Relationship Id="rId4" Type="http://schemas.openxmlformats.org/officeDocument/2006/relationships/hyperlink" Target="https://pixabay.com/en/gold-texture-swabs-gradient-1000665/"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pinterest.com/pin/616993217691759026/" TargetMode="External"/><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rawpixel.com/search/background" TargetMode="External"/><Relationship Id="rId2" Type="http://schemas.openxmlformats.org/officeDocument/2006/relationships/image" Target="../media/image1.1"/><Relationship Id="rId1" Type="http://schemas.openxmlformats.org/officeDocument/2006/relationships/slideLayout" Target="../slideLayouts/slideLayout7.xml"/><Relationship Id="rId6" Type="http://schemas.openxmlformats.org/officeDocument/2006/relationships/hyperlink" Target="mailto:Edmund.ellertsen85@gmail.com" TargetMode="External"/><Relationship Id="rId5" Type="http://schemas.openxmlformats.org/officeDocument/2006/relationships/image" Target="../media/image17.jpg"/><Relationship Id="rId4" Type="http://schemas.openxmlformats.org/officeDocument/2006/relationships/image" Target="../media/image7.1"/></Relationships>
</file>

<file path=ppt/slides/_rels/slide16.xml.rels><?xml version="1.0" encoding="UTF-8" standalone="yes"?>
<Relationships xmlns="http://schemas.openxmlformats.org/package/2006/relationships"><Relationship Id="rId3" Type="http://schemas.openxmlformats.org/officeDocument/2006/relationships/hyperlink" Target="https://resources.nurse.com/happy-birthday-florence-2020" TargetMode="External"/><Relationship Id="rId2" Type="http://schemas.openxmlformats.org/officeDocument/2006/relationships/image" Target="../media/image18.1588370286000"/><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stjoanhershey.org/blog/altar-flower-dates-available-07-14-2019"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allpapercave.com/spring-wallpaper-1920x1080" TargetMode="Externa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rawpixel.com/search/background" TargetMode="External"/><Relationship Id="rId2" Type="http://schemas.openxmlformats.org/officeDocument/2006/relationships/image" Target="../media/image1.1"/><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www.discerninghearts.com/catholic-podcasts/christian-apologetics-with-dr-r-r-reno/" TargetMode="External"/><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hyperlink" Target="https://www.rawpixel.com/search/background" TargetMode="External"/><Relationship Id="rId2" Type="http://schemas.openxmlformats.org/officeDocument/2006/relationships/image" Target="../media/image1.1"/><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3.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novamodule.com/blue-bg/" TargetMode="External"/><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novamodule.com/blue-bg/" TargetMode="External"/><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jeffwunrow.com/browse-blu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jeffwunrow.com/browse-blu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jeffwunrow.com/browse-blu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jeffwunrow.com/browse-blu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jeffwunrow.com/browse-blu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jeffwunrow.com/browse-blu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freepik.com/free-vector/green-white-background_1128253.htm"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rawpixel.com/search/background" TargetMode="External"/><Relationship Id="rId2" Type="http://schemas.openxmlformats.org/officeDocument/2006/relationships/image" Target="../media/image1.1"/><Relationship Id="rId1" Type="http://schemas.openxmlformats.org/officeDocument/2006/relationships/slideLayout" Target="../slideLayouts/slideLayout7.xml"/><Relationship Id="rId4" Type="http://schemas.openxmlformats.org/officeDocument/2006/relationships/image" Target="../media/image7.1"/></Relationships>
</file>

<file path=ppt/slides/_rels/slide50.xml.rels><?xml version="1.0" encoding="UTF-8" standalone="yes"?>
<Relationships xmlns="http://schemas.openxmlformats.org/package/2006/relationships"><Relationship Id="rId3" Type="http://schemas.openxmlformats.org/officeDocument/2006/relationships/hyperlink" Target="https://www.freepik.com/free-vector/green-white-background_1128253.htm"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freepik.com/free-vector/green-white-background_1128253.htm"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freepik.com/free-vector/green-white-background_1128253.htm"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freepik.com/free-vector/green-white-background_1128253.htm"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freepik.com/free-vector/green-white-background_1128253.htm"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freepik.com/free-vector/green-white-background_1128253.htm"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freecreatives.com/wallpapers/green-grunge-wallpaper.html"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freecreatives.com/wallpapers/green-grunge-wallpaper.html"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freecreatives.com/wallpapers/green-grunge-wallpaper.html"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freecreatives.com/wallpapers/green-grunge-wallpaper.html"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rawpixel.com/search/background" TargetMode="External"/><Relationship Id="rId2" Type="http://schemas.openxmlformats.org/officeDocument/2006/relationships/image" Target="../media/image1.1"/><Relationship Id="rId1" Type="http://schemas.openxmlformats.org/officeDocument/2006/relationships/slideLayout" Target="../slideLayouts/slideLayout7.xml"/><Relationship Id="rId4" Type="http://schemas.openxmlformats.org/officeDocument/2006/relationships/image" Target="../media/image7.1"/></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dominicanajournal.org/the-purple-haze-of-lent/"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dominicanajournal.org/the-purple-haze-of-lent/" TargetMode="External"/><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dominicanajournal.org/the-purple-haze-of-lent/" TargetMode="External"/><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wallpapertag.com/purple-background-wallpapers"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wallpapertag.com/purple-background-wallpapers"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rawpixel.com/search/background" TargetMode="External"/><Relationship Id="rId2" Type="http://schemas.openxmlformats.org/officeDocument/2006/relationships/image" Target="../media/image1.1"/><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1"/></Relationships>
</file>

<file path=ppt/slides/_rels/slide70.xml.rels><?xml version="1.0" encoding="UTF-8" standalone="yes"?>
<Relationships xmlns="http://schemas.openxmlformats.org/package/2006/relationships"><Relationship Id="rId3" Type="http://schemas.openxmlformats.org/officeDocument/2006/relationships/hyperlink" Target="https://wallpapertag.com/purple-background-wallpapers"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wallpapertag.com/purple-background-wallpapers"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allpapertag.com/purple-background-wallpapers"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wallpapertag.com/purple-background-wallpapers"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wallpapertag.com/purple-background-wallpapers"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wallpapertag.com/purple-background-wallpapers" TargetMode="External"/><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www.dominicanajournal.org/the-purple-haze-of-lent/" TargetMode="External"/><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hyperlink" Target="https://skitguys.com/motion-backgrounds/independence-clouds-tithes-offerings"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rawpixel.com/search/background" TargetMode="External"/><Relationship Id="rId2" Type="http://schemas.openxmlformats.org/officeDocument/2006/relationships/image" Target="../media/image1.1"/><Relationship Id="rId1" Type="http://schemas.openxmlformats.org/officeDocument/2006/relationships/slideLayout" Target="../slideLayouts/slideLayout7.xml"/><Relationship Id="rId6" Type="http://schemas.openxmlformats.org/officeDocument/2006/relationships/hyperlink" Target="http://etsy.com/listing/97860211/floral-8-original-contemporary-abstract" TargetMode="External"/><Relationship Id="rId5" Type="http://schemas.openxmlformats.org/officeDocument/2006/relationships/image" Target="../media/image9.jpg"/><Relationship Id="rId4" Type="http://schemas.openxmlformats.org/officeDocument/2006/relationships/image" Target="../media/image7.1"/></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hyperlink" Target="http://www.ildolomiti.it/blog/alessandro-anderle/dal-buio-alla-luce-la-pasqua-come-fede-nella-speranza"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www.freecreatives.com/backgrounds/gold-background.html" TargetMode="External"/><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www.freecreatives.com/backgrounds/gold-background.html" TargetMode="External"/><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ministrylink.org/events/gods-work-our-hands-sunday/"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www.freecreatives.com/backgrounds/gold-background.html" TargetMode="External"/><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www.freecreatives.com/backgrounds/gold-background.html" TargetMode="External"/><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www.freeimageslive.co.uk/free_stock_image/gold-bokeh-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pixabay.com/en/gold-background-golden-937640/" TargetMode="External"/><Relationship Id="rId2" Type="http://schemas.openxmlformats.org/officeDocument/2006/relationships/image" Target="../media/image4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cake, white, cut&#10;&#10;Description automatically generated">
            <a:extLst>
              <a:ext uri="{FF2B5EF4-FFF2-40B4-BE49-F238E27FC236}">
                <a16:creationId xmlns:a16="http://schemas.microsoft.com/office/drawing/2014/main" id="{3D747205-4DEF-8F06-41FB-C1AA5C9549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7322" y="-725067"/>
            <a:ext cx="12454360" cy="8313286"/>
          </a:xfrm>
          <a:prstGeom prst="rect">
            <a:avLst/>
          </a:prstGeom>
          <a:ln>
            <a:noFill/>
          </a:ln>
        </p:spPr>
      </p:pic>
      <p:sp>
        <p:nvSpPr>
          <p:cNvPr id="2" name="TextBox 1">
            <a:extLst>
              <a:ext uri="{FF2B5EF4-FFF2-40B4-BE49-F238E27FC236}">
                <a16:creationId xmlns:a16="http://schemas.microsoft.com/office/drawing/2014/main" id="{333C455C-7435-973D-D133-20FDBC88F29B}"/>
              </a:ext>
            </a:extLst>
          </p:cNvPr>
          <p:cNvSpPr txBox="1"/>
          <p:nvPr/>
        </p:nvSpPr>
        <p:spPr>
          <a:xfrm>
            <a:off x="663675" y="485402"/>
            <a:ext cx="5000151" cy="2308324"/>
          </a:xfrm>
          <a:prstGeom prst="rect">
            <a:avLst/>
          </a:prstGeom>
          <a:noFill/>
        </p:spPr>
        <p:txBody>
          <a:bodyPr wrap="none" rtlCol="0">
            <a:spAutoFit/>
          </a:bodyPr>
          <a:lstStyle/>
          <a:p>
            <a:r>
              <a:rPr lang="en-US" sz="7200" b="1" dirty="0">
                <a:ln>
                  <a:solidFill>
                    <a:schemeClr val="accent4">
                      <a:lumMod val="75000"/>
                    </a:schemeClr>
                  </a:solidFill>
                </a:ln>
                <a:solidFill>
                  <a:schemeClr val="accent4">
                    <a:lumMod val="75000"/>
                  </a:schemeClr>
                </a:solidFill>
              </a:rPr>
              <a:t>Welcome to </a:t>
            </a:r>
          </a:p>
          <a:p>
            <a:r>
              <a:rPr lang="en-US" sz="7200" b="1" dirty="0">
                <a:ln>
                  <a:solidFill>
                    <a:schemeClr val="accent4">
                      <a:lumMod val="75000"/>
                    </a:schemeClr>
                  </a:solidFill>
                </a:ln>
                <a:solidFill>
                  <a:schemeClr val="accent4">
                    <a:lumMod val="75000"/>
                  </a:schemeClr>
                </a:solidFill>
              </a:rPr>
              <a:t>Worship</a:t>
            </a:r>
          </a:p>
        </p:txBody>
      </p:sp>
      <p:cxnSp>
        <p:nvCxnSpPr>
          <p:cNvPr id="4" name="Straight Connector 3">
            <a:extLst>
              <a:ext uri="{FF2B5EF4-FFF2-40B4-BE49-F238E27FC236}">
                <a16:creationId xmlns:a16="http://schemas.microsoft.com/office/drawing/2014/main" id="{0A4468E7-6539-8E9D-617A-2D6394D8567C}"/>
              </a:ext>
            </a:extLst>
          </p:cNvPr>
          <p:cNvCxnSpPr>
            <a:cxnSpLocks/>
          </p:cNvCxnSpPr>
          <p:nvPr/>
        </p:nvCxnSpPr>
        <p:spPr>
          <a:xfrm>
            <a:off x="663675" y="3420690"/>
            <a:ext cx="4008328"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A2A58E7-1089-7E13-BDA8-960F326A5083}"/>
              </a:ext>
            </a:extLst>
          </p:cNvPr>
          <p:cNvSpPr txBox="1"/>
          <p:nvPr/>
        </p:nvSpPr>
        <p:spPr>
          <a:xfrm>
            <a:off x="663675" y="4308366"/>
            <a:ext cx="3280065" cy="1754326"/>
          </a:xfrm>
          <a:prstGeom prst="rect">
            <a:avLst/>
          </a:prstGeom>
          <a:noFill/>
        </p:spPr>
        <p:txBody>
          <a:bodyPr wrap="none" rtlCol="0">
            <a:spAutoFit/>
          </a:bodyPr>
          <a:lstStyle/>
          <a:p>
            <a:r>
              <a:rPr lang="en-US" sz="5400" b="1" dirty="0">
                <a:ln>
                  <a:solidFill>
                    <a:schemeClr val="accent4">
                      <a:lumMod val="75000"/>
                    </a:schemeClr>
                  </a:solidFill>
                </a:ln>
                <a:solidFill>
                  <a:schemeClr val="accent4">
                    <a:lumMod val="75000"/>
                  </a:schemeClr>
                </a:solidFill>
              </a:rPr>
              <a:t>Springfield</a:t>
            </a:r>
          </a:p>
          <a:p>
            <a:r>
              <a:rPr lang="en-US" sz="5400" b="1" dirty="0">
                <a:ln>
                  <a:solidFill>
                    <a:schemeClr val="accent4">
                      <a:lumMod val="75000"/>
                    </a:schemeClr>
                  </a:solidFill>
                </a:ln>
                <a:solidFill>
                  <a:schemeClr val="accent4">
                    <a:lumMod val="75000"/>
                  </a:schemeClr>
                </a:solidFill>
              </a:rPr>
              <a:t>Illinois</a:t>
            </a:r>
          </a:p>
        </p:txBody>
      </p:sp>
      <p:pic>
        <p:nvPicPr>
          <p:cNvPr id="8" name="Picture 7">
            <a:extLst>
              <a:ext uri="{FF2B5EF4-FFF2-40B4-BE49-F238E27FC236}">
                <a16:creationId xmlns:a16="http://schemas.microsoft.com/office/drawing/2014/main" id="{37A6B8A7-4DE0-F42F-8138-600F93C0490A}"/>
              </a:ext>
            </a:extLst>
          </p:cNvPr>
          <p:cNvPicPr>
            <a:picLocks noChangeAspect="1"/>
          </p:cNvPicPr>
          <p:nvPr/>
        </p:nvPicPr>
        <p:blipFill>
          <a:blip r:embed="rId4"/>
          <a:stretch>
            <a:fillRect/>
          </a:stretch>
        </p:blipFill>
        <p:spPr>
          <a:xfrm>
            <a:off x="5663826" y="-735953"/>
            <a:ext cx="6647543" cy="8313286"/>
          </a:xfrm>
          <a:prstGeom prst="rect">
            <a:avLst/>
          </a:prstGeom>
        </p:spPr>
      </p:pic>
    </p:spTree>
    <p:extLst>
      <p:ext uri="{BB962C8B-B14F-4D97-AF65-F5344CB8AC3E}">
        <p14:creationId xmlns:p14="http://schemas.microsoft.com/office/powerpoint/2010/main" val="4052095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B4E7F2-91A7-3394-2FED-AF27417F9F2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97D95FC-0E4B-6191-48E9-E66DBC04EB9A}"/>
              </a:ext>
            </a:extLst>
          </p:cNvPr>
          <p:cNvSpPr txBox="1"/>
          <p:nvPr/>
        </p:nvSpPr>
        <p:spPr>
          <a:xfrm>
            <a:off x="0" y="6858000"/>
            <a:ext cx="12192000" cy="230832"/>
          </a:xfrm>
          <a:prstGeom prst="rect">
            <a:avLst/>
          </a:prstGeom>
          <a:noFill/>
        </p:spPr>
        <p:txBody>
          <a:bodyPr wrap="square" rtlCol="0">
            <a:spAutoFit/>
          </a:bodyPr>
          <a:lstStyle/>
          <a:p>
            <a:r>
              <a:rPr lang="en-US" sz="900">
                <a:hlinkClick r:id="rId3" tooltip="https://katfrog.wegrok.net/2013/01/manic-monday-january-14-2013.html"/>
              </a:rPr>
              <a:t>This Photo</a:t>
            </a:r>
            <a:r>
              <a:rPr lang="en-US" sz="900"/>
              <a:t> by Unknown Author is licensed under </a:t>
            </a:r>
            <a:r>
              <a:rPr lang="en-US" sz="900">
                <a:hlinkClick r:id="rId4" tooltip="https://creativecommons.org/licenses/by-nc-sa/3.0/"/>
              </a:rPr>
              <a:t>CC BY-SA-NC</a:t>
            </a:r>
            <a:endParaRPr lang="en-US" sz="900"/>
          </a:p>
        </p:txBody>
      </p:sp>
      <p:sp>
        <p:nvSpPr>
          <p:cNvPr id="7" name="Rectangle 6">
            <a:extLst>
              <a:ext uri="{FF2B5EF4-FFF2-40B4-BE49-F238E27FC236}">
                <a16:creationId xmlns:a16="http://schemas.microsoft.com/office/drawing/2014/main" id="{2D1E9110-0C8B-2358-A1F9-44B979528C09}"/>
              </a:ext>
            </a:extLst>
          </p:cNvPr>
          <p:cNvSpPr/>
          <p:nvPr/>
        </p:nvSpPr>
        <p:spPr>
          <a:xfrm>
            <a:off x="2350008" y="2010519"/>
            <a:ext cx="8366760" cy="2585323"/>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Coffee &amp; Cookies</a:t>
            </a:r>
          </a:p>
          <a:p>
            <a:pPr algn="ctr"/>
            <a:r>
              <a:rPr lang="en-US" sz="5400" b="0" cap="none" spc="0" dirty="0">
                <a:ln w="0"/>
                <a:solidFill>
                  <a:schemeClr val="tx1"/>
                </a:solidFill>
                <a:effectLst>
                  <a:outerShdw blurRad="38100" dist="19050" dir="2700000" algn="tl" rotWithShape="0">
                    <a:schemeClr val="dk1">
                      <a:alpha val="40000"/>
                    </a:schemeClr>
                  </a:outerShdw>
                </a:effectLst>
              </a:rPr>
              <a:t>Fellowship</a:t>
            </a:r>
            <a:r>
              <a:rPr lang="en-US" sz="5400" dirty="0">
                <a:ln w="0"/>
                <a:effectLst>
                  <a:outerShdw blurRad="38100" dist="19050" dir="2700000" algn="tl" rotWithShape="0">
                    <a:schemeClr val="dk1">
                      <a:alpha val="40000"/>
                    </a:schemeClr>
                  </a:outerShdw>
                </a:effectLst>
              </a:rPr>
              <a:t> Sponsored by:</a:t>
            </a:r>
            <a:endParaRPr lang="en-US" sz="5400" b="0" cap="none" spc="0" dirty="0">
              <a:ln w="0"/>
              <a:solidFill>
                <a:schemeClr val="tx1"/>
              </a:solidFill>
              <a:effectLst>
                <a:outerShdw blurRad="38100" dist="19050" dir="2700000" algn="tl" rotWithShape="0">
                  <a:schemeClr val="dk1">
                    <a:alpha val="40000"/>
                  </a:schemeClr>
                </a:outerShdw>
              </a:effectLst>
            </a:endParaRPr>
          </a:p>
          <a:p>
            <a:pPr algn="r"/>
            <a:r>
              <a:rPr lang="en-US" sz="5400" b="1" dirty="0">
                <a:ln w="0"/>
                <a:solidFill>
                  <a:schemeClr val="accent2">
                    <a:lumMod val="50000"/>
                  </a:schemeClr>
                </a:solidFill>
                <a:effectLst>
                  <a:outerShdw blurRad="38100" dist="19050" dir="2700000" algn="tl" rotWithShape="0">
                    <a:schemeClr val="dk1">
                      <a:alpha val="40000"/>
                    </a:schemeClr>
                  </a:outerShdw>
                </a:effectLst>
              </a:rPr>
              <a:t>Claire </a:t>
            </a:r>
            <a:r>
              <a:rPr lang="en-US" sz="5400" b="1" dirty="0" err="1">
                <a:ln w="0"/>
                <a:solidFill>
                  <a:schemeClr val="accent2">
                    <a:lumMod val="50000"/>
                  </a:schemeClr>
                </a:solidFill>
                <a:effectLst>
                  <a:outerShdw blurRad="38100" dist="19050" dir="2700000" algn="tl" rotWithShape="0">
                    <a:schemeClr val="dk1">
                      <a:alpha val="40000"/>
                    </a:schemeClr>
                  </a:outerShdw>
                </a:effectLst>
              </a:rPr>
              <a:t>Edgecomb</a:t>
            </a:r>
            <a:r>
              <a:rPr lang="en-US" sz="5400" b="1" dirty="0">
                <a:ln w="0"/>
                <a:solidFill>
                  <a:schemeClr val="accent2">
                    <a:lumMod val="50000"/>
                  </a:schemeClr>
                </a:solidFill>
                <a:effectLst>
                  <a:outerShdw blurRad="38100" dist="19050" dir="2700000" algn="tl" rotWithShape="0">
                    <a:schemeClr val="dk1">
                      <a:alpha val="40000"/>
                    </a:schemeClr>
                  </a:outerShdw>
                </a:effectLst>
              </a:rPr>
              <a:t>		</a:t>
            </a:r>
            <a:endParaRPr lang="en-US" sz="4400" b="1" cap="none" spc="0" dirty="0">
              <a:ln w="0"/>
              <a:effectLst>
                <a:outerShdw blurRad="38100" dist="19050" dir="2700000" algn="tl" rotWithShape="0">
                  <a:schemeClr val="dk1">
                    <a:alpha val="40000"/>
                  </a:scheme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59825206"/>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yellow, food, black, computer&#10;&#10;Description automatically generated">
            <a:extLst>
              <a:ext uri="{FF2B5EF4-FFF2-40B4-BE49-F238E27FC236}">
                <a16:creationId xmlns:a16="http://schemas.microsoft.com/office/drawing/2014/main" id="{B679E749-5193-408C-920D-D50213A7FF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20782"/>
            <a:ext cx="12191999" cy="6878782"/>
          </a:xfrm>
          <a:prstGeom prst="rect">
            <a:avLst/>
          </a:prstGeom>
        </p:spPr>
      </p:pic>
      <p:sp>
        <p:nvSpPr>
          <p:cNvPr id="2" name="Rectangle 1">
            <a:extLst>
              <a:ext uri="{FF2B5EF4-FFF2-40B4-BE49-F238E27FC236}">
                <a16:creationId xmlns:a16="http://schemas.microsoft.com/office/drawing/2014/main" id="{19ADB552-7A25-49AD-BD96-A7A8F4440709}"/>
              </a:ext>
            </a:extLst>
          </p:cNvPr>
          <p:cNvSpPr/>
          <p:nvPr/>
        </p:nvSpPr>
        <p:spPr>
          <a:xfrm>
            <a:off x="609600" y="914400"/>
            <a:ext cx="10896600" cy="4782848"/>
          </a:xfrm>
          <a:prstGeom prst="rect">
            <a:avLst/>
          </a:prstGeom>
        </p:spPr>
        <p:txBody>
          <a:bodyPr wrap="square">
            <a:spAutoFit/>
          </a:bodyPr>
          <a:lstStyle/>
          <a:p>
            <a:r>
              <a:rPr lang="en-US" sz="5080" b="1" dirty="0">
                <a:ln>
                  <a:solidFill>
                    <a:schemeClr val="tx1"/>
                  </a:solidFill>
                </a:ln>
                <a:solidFill>
                  <a:prstClr val="black"/>
                </a:solidFill>
              </a:rPr>
              <a:t>Give us this day our daily bread;</a:t>
            </a:r>
          </a:p>
          <a:p>
            <a:r>
              <a:rPr lang="en-US" sz="5080" b="1" dirty="0">
                <a:ln>
                  <a:solidFill>
                    <a:schemeClr val="tx1"/>
                  </a:solidFill>
                </a:ln>
                <a:solidFill>
                  <a:prstClr val="black"/>
                </a:solidFill>
              </a:rPr>
              <a:t>and forgive us our trespasses,</a:t>
            </a:r>
          </a:p>
          <a:p>
            <a:r>
              <a:rPr lang="en-US" sz="5080" b="1" dirty="0">
                <a:ln>
                  <a:solidFill>
                    <a:schemeClr val="tx1"/>
                  </a:solidFill>
                </a:ln>
                <a:solidFill>
                  <a:prstClr val="black"/>
                </a:solidFill>
              </a:rPr>
              <a:t>as we forgive those</a:t>
            </a:r>
          </a:p>
          <a:p>
            <a:r>
              <a:rPr lang="en-US" sz="5080" b="1" dirty="0">
                <a:ln>
                  <a:solidFill>
                    <a:schemeClr val="tx1"/>
                  </a:solidFill>
                </a:ln>
                <a:solidFill>
                  <a:prstClr val="black"/>
                </a:solidFill>
              </a:rPr>
              <a:t>who trespass against us;</a:t>
            </a:r>
          </a:p>
          <a:p>
            <a:r>
              <a:rPr lang="en-US" sz="5080" b="1" dirty="0">
                <a:ln>
                  <a:solidFill>
                    <a:schemeClr val="tx1"/>
                  </a:solidFill>
                </a:ln>
              </a:rPr>
              <a:t>and lead us not into temptation,</a:t>
            </a:r>
          </a:p>
          <a:p>
            <a:r>
              <a:rPr lang="en-US" sz="5080" b="1" dirty="0">
                <a:ln>
                  <a:solidFill>
                    <a:schemeClr val="tx1"/>
                  </a:solidFill>
                </a:ln>
              </a:rPr>
              <a:t>but deliver us from evil.</a:t>
            </a:r>
            <a:endParaRPr lang="en-US" sz="5080" b="1" dirty="0">
              <a:ln>
                <a:solidFill>
                  <a:schemeClr val="tx1"/>
                </a:solidFill>
              </a:ln>
              <a:solidFill>
                <a:prstClr val="black"/>
              </a:solidFill>
            </a:endParaRPr>
          </a:p>
        </p:txBody>
      </p:sp>
    </p:spTree>
    <p:extLst>
      <p:ext uri="{BB962C8B-B14F-4D97-AF65-F5344CB8AC3E}">
        <p14:creationId xmlns:p14="http://schemas.microsoft.com/office/powerpoint/2010/main" val="23130317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yellow, food, black, computer&#10;&#10;Description automatically generated">
            <a:extLst>
              <a:ext uri="{FF2B5EF4-FFF2-40B4-BE49-F238E27FC236}">
                <a16:creationId xmlns:a16="http://schemas.microsoft.com/office/drawing/2014/main" id="{A6A2AD82-2289-400B-B4B2-A049E4CA5C2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200" y="-20782"/>
            <a:ext cx="12268199" cy="6878782"/>
          </a:xfrm>
          <a:prstGeom prst="rect">
            <a:avLst/>
          </a:prstGeom>
        </p:spPr>
      </p:pic>
      <p:sp>
        <p:nvSpPr>
          <p:cNvPr id="2" name="Rectangle 1">
            <a:extLst>
              <a:ext uri="{FF2B5EF4-FFF2-40B4-BE49-F238E27FC236}">
                <a16:creationId xmlns:a16="http://schemas.microsoft.com/office/drawing/2014/main" id="{F7E836E1-AA37-4833-9A69-DE3BC8A068D1}"/>
              </a:ext>
            </a:extLst>
          </p:cNvPr>
          <p:cNvSpPr/>
          <p:nvPr/>
        </p:nvSpPr>
        <p:spPr>
          <a:xfrm>
            <a:off x="571500" y="2199814"/>
            <a:ext cx="11049000" cy="2437590"/>
          </a:xfrm>
          <a:prstGeom prst="rect">
            <a:avLst/>
          </a:prstGeom>
        </p:spPr>
        <p:txBody>
          <a:bodyPr wrap="square">
            <a:spAutoFit/>
          </a:bodyPr>
          <a:lstStyle/>
          <a:p>
            <a:r>
              <a:rPr lang="en-US" sz="5080" b="1" dirty="0">
                <a:ln>
                  <a:solidFill>
                    <a:schemeClr val="tx1"/>
                  </a:solidFill>
                </a:ln>
              </a:rPr>
              <a:t>For thine is the kingdom,</a:t>
            </a:r>
          </a:p>
          <a:p>
            <a:r>
              <a:rPr lang="en-US" sz="5080" b="1" dirty="0">
                <a:ln>
                  <a:solidFill>
                    <a:schemeClr val="tx1"/>
                  </a:solidFill>
                </a:ln>
              </a:rPr>
              <a:t>and the power, and the glory,</a:t>
            </a:r>
          </a:p>
          <a:p>
            <a:r>
              <a:rPr lang="en-US" sz="5080" b="1" dirty="0">
                <a:ln>
                  <a:solidFill>
                    <a:schemeClr val="tx1"/>
                  </a:solidFill>
                </a:ln>
              </a:rPr>
              <a:t>forever and ever. Amen.</a:t>
            </a:r>
            <a:endParaRPr lang="en-US" sz="5080" dirty="0">
              <a:ln>
                <a:solidFill>
                  <a:schemeClr val="tx1"/>
                </a:solidFill>
              </a:ln>
            </a:endParaRPr>
          </a:p>
        </p:txBody>
      </p:sp>
    </p:spTree>
    <p:extLst>
      <p:ext uri="{BB962C8B-B14F-4D97-AF65-F5344CB8AC3E}">
        <p14:creationId xmlns:p14="http://schemas.microsoft.com/office/powerpoint/2010/main" val="36122418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walking, large&#10;&#10;Description automatically generated">
            <a:extLst>
              <a:ext uri="{FF2B5EF4-FFF2-40B4-BE49-F238E27FC236}">
                <a16:creationId xmlns:a16="http://schemas.microsoft.com/office/drawing/2014/main" id="{2FC0CFEE-29B9-4DFA-A501-0F731A6051B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1999" cy="6858000"/>
          </a:xfrm>
          <a:prstGeom prst="rect">
            <a:avLst/>
          </a:prstGeom>
        </p:spPr>
      </p:pic>
      <p:sp>
        <p:nvSpPr>
          <p:cNvPr id="2" name="Rectangle 1"/>
          <p:cNvSpPr/>
          <p:nvPr/>
        </p:nvSpPr>
        <p:spPr>
          <a:xfrm>
            <a:off x="609600" y="609600"/>
            <a:ext cx="10972800" cy="4244909"/>
          </a:xfrm>
          <a:prstGeom prst="rect">
            <a:avLst/>
          </a:prstGeom>
        </p:spPr>
        <p:txBody>
          <a:bodyPr wrap="square" lIns="95153" tIns="47576" rIns="95153" bIns="47576">
            <a:spAutoFit/>
          </a:bodyPr>
          <a:lstStyle/>
          <a:p>
            <a:pPr lvl="0" algn="ctr"/>
            <a:r>
              <a:rPr lang="en-US" sz="5080" b="1" dirty="0">
                <a:ln>
                  <a:solidFill>
                    <a:schemeClr val="tx1"/>
                  </a:solidFill>
                </a:ln>
                <a:solidFill>
                  <a:prstClr val="black"/>
                </a:solidFill>
              </a:rPr>
              <a:t>INVITATION TO COMMUNION</a:t>
            </a:r>
          </a:p>
          <a:p>
            <a:endParaRPr lang="en-US" sz="4000" dirty="0">
              <a:ln>
                <a:solidFill>
                  <a:schemeClr val="tx1"/>
                </a:solidFill>
              </a:ln>
            </a:endParaRPr>
          </a:p>
          <a:p>
            <a:endParaRPr lang="en-US" sz="4000" dirty="0">
              <a:ln>
                <a:solidFill>
                  <a:schemeClr val="tx1"/>
                </a:solidFill>
              </a:ln>
            </a:endParaRPr>
          </a:p>
          <a:p>
            <a:pPr algn="ctr"/>
            <a:r>
              <a:rPr lang="en-US" sz="4400" i="1" dirty="0">
                <a:ln>
                  <a:solidFill>
                    <a:schemeClr val="tx1"/>
                  </a:solidFill>
                </a:ln>
              </a:rPr>
              <a:t>Share in the inheritance of all the saints. </a:t>
            </a:r>
          </a:p>
          <a:p>
            <a:pPr algn="ctr"/>
            <a:r>
              <a:rPr lang="en-US" sz="4400" i="1" dirty="0">
                <a:ln>
                  <a:solidFill>
                    <a:schemeClr val="tx1"/>
                  </a:solidFill>
                </a:ln>
              </a:rPr>
              <a:t>Come to the table prepared for you. </a:t>
            </a:r>
          </a:p>
          <a:p>
            <a:pPr algn="ctr"/>
            <a:r>
              <a:rPr lang="en-US" sz="5080" b="1" dirty="0">
                <a:ln>
                  <a:solidFill>
                    <a:schemeClr val="tx1"/>
                  </a:solidFill>
                </a:ln>
              </a:rPr>
              <a:t>Thanks be to God.</a:t>
            </a:r>
          </a:p>
        </p:txBody>
      </p:sp>
    </p:spTree>
    <p:extLst>
      <p:ext uri="{BB962C8B-B14F-4D97-AF65-F5344CB8AC3E}">
        <p14:creationId xmlns:p14="http://schemas.microsoft.com/office/powerpoint/2010/main" val="17545948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EEA12-BE68-47B4-BA77-1C1644B8E7A3}"/>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p:cNvSpPr txBox="1"/>
          <p:nvPr/>
        </p:nvSpPr>
        <p:spPr>
          <a:xfrm>
            <a:off x="609600" y="304801"/>
            <a:ext cx="11049000" cy="5605282"/>
          </a:xfrm>
          <a:prstGeom prst="rect">
            <a:avLst/>
          </a:prstGeom>
          <a:noFill/>
        </p:spPr>
        <p:txBody>
          <a:bodyPr wrap="square" lIns="95153" tIns="47576" rIns="95153" bIns="47576" rtlCol="0">
            <a:spAutoFit/>
          </a:bodyPr>
          <a:lstStyle/>
          <a:p>
            <a:pPr algn="ctr"/>
            <a:r>
              <a:rPr lang="en-US" sz="5080" b="1" dirty="0">
                <a:ln>
                  <a:solidFill>
                    <a:schemeClr val="tx1"/>
                  </a:solidFill>
                </a:ln>
              </a:rPr>
              <a:t>LAMB OF GOD</a:t>
            </a:r>
          </a:p>
          <a:p>
            <a:pPr algn="ctr"/>
            <a:r>
              <a:rPr lang="en-US" sz="4400" dirty="0">
                <a:ln>
                  <a:solidFill>
                    <a:schemeClr val="tx1"/>
                  </a:solidFill>
                </a:ln>
              </a:rPr>
              <a:t>ELW P.208</a:t>
            </a:r>
            <a:endParaRPr lang="en-US" sz="4400" b="1" dirty="0">
              <a:ln>
                <a:solidFill>
                  <a:schemeClr val="tx1"/>
                </a:solidFill>
              </a:ln>
            </a:endParaRPr>
          </a:p>
          <a:p>
            <a:pPr algn="ctr"/>
            <a:endParaRPr lang="en-US" sz="2000" b="1" dirty="0">
              <a:ln>
                <a:solidFill>
                  <a:schemeClr val="tx1"/>
                </a:solidFill>
              </a:ln>
            </a:endParaRPr>
          </a:p>
          <a:p>
            <a:endParaRPr lang="en-US" sz="2000" b="1" dirty="0">
              <a:ln>
                <a:solidFill>
                  <a:schemeClr val="tx1"/>
                </a:solidFill>
              </a:ln>
            </a:endParaRPr>
          </a:p>
          <a:p>
            <a:pPr algn="ctr"/>
            <a:r>
              <a:rPr lang="en-US" sz="5080" b="1" dirty="0">
                <a:ln>
                  <a:solidFill>
                    <a:schemeClr val="tx1"/>
                  </a:solidFill>
                </a:ln>
              </a:rPr>
              <a:t>O Lamb of God, you bear the sin of </a:t>
            </a:r>
          </a:p>
          <a:p>
            <a:pPr algn="ctr"/>
            <a:r>
              <a:rPr lang="en-US" sz="5080" b="1" dirty="0">
                <a:ln>
                  <a:solidFill>
                    <a:schemeClr val="tx1"/>
                  </a:solidFill>
                </a:ln>
              </a:rPr>
              <a:t>all the world away; </a:t>
            </a:r>
          </a:p>
          <a:p>
            <a:pPr algn="ctr"/>
            <a:r>
              <a:rPr lang="en-US" sz="5080" b="1" dirty="0">
                <a:ln>
                  <a:solidFill>
                    <a:schemeClr val="tx1"/>
                  </a:solidFill>
                </a:ln>
              </a:rPr>
              <a:t>you set us free from guilt and grave: have mercy now, we pray.</a:t>
            </a:r>
          </a:p>
          <a:p>
            <a:endParaRPr lang="en-US" sz="2000" b="1" dirty="0">
              <a:ln>
                <a:solidFill>
                  <a:schemeClr val="tx1"/>
                </a:solidFill>
              </a:ln>
            </a:endParaRPr>
          </a:p>
        </p:txBody>
      </p:sp>
    </p:spTree>
    <p:extLst>
      <p:ext uri="{BB962C8B-B14F-4D97-AF65-F5344CB8AC3E}">
        <p14:creationId xmlns:p14="http://schemas.microsoft.com/office/powerpoint/2010/main" val="6934986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F5E2FB-B3B7-494B-8904-D75D43609B15}"/>
              </a:ext>
            </a:extLst>
          </p:cNvPr>
          <p:cNvPicPr>
            <a:picLocks noChangeAspect="1"/>
          </p:cNvPicPr>
          <p:nvPr/>
        </p:nvPicPr>
        <p:blipFill>
          <a:blip r:embed="rId2"/>
          <a:stretch>
            <a:fillRect/>
          </a:stretch>
        </p:blipFill>
        <p:spPr>
          <a:xfrm>
            <a:off x="0" y="0"/>
            <a:ext cx="12192000" cy="6857999"/>
          </a:xfrm>
          <a:prstGeom prst="rect">
            <a:avLst/>
          </a:prstGeom>
        </p:spPr>
      </p:pic>
      <p:sp>
        <p:nvSpPr>
          <p:cNvPr id="2" name="TextBox 1"/>
          <p:cNvSpPr txBox="1"/>
          <p:nvPr/>
        </p:nvSpPr>
        <p:spPr>
          <a:xfrm>
            <a:off x="381000" y="1663565"/>
            <a:ext cx="11353800" cy="3530868"/>
          </a:xfrm>
          <a:prstGeom prst="rect">
            <a:avLst/>
          </a:prstGeom>
          <a:noFill/>
        </p:spPr>
        <p:txBody>
          <a:bodyPr wrap="square" lIns="95153" tIns="47576" rIns="95153" bIns="47576" rtlCol="0">
            <a:spAutoFit/>
          </a:bodyPr>
          <a:lstStyle/>
          <a:p>
            <a:pPr algn="ctr"/>
            <a:r>
              <a:rPr lang="en-US" sz="5080" b="1" dirty="0">
                <a:ln>
                  <a:solidFill>
                    <a:schemeClr val="tx1"/>
                  </a:solidFill>
                </a:ln>
              </a:rPr>
              <a:t>O Lamb of God, you bear the sin of all </a:t>
            </a:r>
          </a:p>
          <a:p>
            <a:pPr algn="ctr"/>
            <a:r>
              <a:rPr lang="en-US" sz="5080" b="1" dirty="0">
                <a:ln>
                  <a:solidFill>
                    <a:schemeClr val="tx1"/>
                  </a:solidFill>
                </a:ln>
              </a:rPr>
              <a:t>the world away; </a:t>
            </a:r>
          </a:p>
          <a:p>
            <a:pPr algn="ctr"/>
            <a:r>
              <a:rPr lang="en-US" sz="5080" b="1" dirty="0">
                <a:ln>
                  <a:solidFill>
                    <a:schemeClr val="tx1"/>
                  </a:solidFill>
                </a:ln>
              </a:rPr>
              <a:t>you set us free from guilt and grave: </a:t>
            </a:r>
          </a:p>
          <a:p>
            <a:pPr algn="ctr"/>
            <a:r>
              <a:rPr lang="en-US" sz="5080" b="1" dirty="0">
                <a:ln>
                  <a:solidFill>
                    <a:schemeClr val="tx1"/>
                  </a:solidFill>
                </a:ln>
              </a:rPr>
              <a:t>have mercy now, we pray.</a:t>
            </a:r>
          </a:p>
          <a:p>
            <a:endParaRPr lang="en-US" sz="2000" b="1" dirty="0"/>
          </a:p>
        </p:txBody>
      </p:sp>
    </p:spTree>
    <p:extLst>
      <p:ext uri="{BB962C8B-B14F-4D97-AF65-F5344CB8AC3E}">
        <p14:creationId xmlns:p14="http://schemas.microsoft.com/office/powerpoint/2010/main" val="41407301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70D9C0-94EB-A495-CA17-D00897419948}"/>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a16="http://schemas.microsoft.com/office/drawing/2014/main" id="{1883E9C1-7E87-EE88-D585-4880E1ADE303}"/>
              </a:ext>
            </a:extLst>
          </p:cNvPr>
          <p:cNvSpPr txBox="1"/>
          <p:nvPr/>
        </p:nvSpPr>
        <p:spPr>
          <a:xfrm>
            <a:off x="304800" y="1819328"/>
            <a:ext cx="11127557" cy="3219343"/>
          </a:xfrm>
          <a:prstGeom prst="rect">
            <a:avLst/>
          </a:prstGeom>
          <a:noFill/>
        </p:spPr>
        <p:txBody>
          <a:bodyPr wrap="square">
            <a:spAutoFit/>
          </a:bodyPr>
          <a:lstStyle/>
          <a:p>
            <a:pPr algn="ctr"/>
            <a:r>
              <a:rPr lang="en-US" sz="5080" b="1" dirty="0">
                <a:ln>
                  <a:solidFill>
                    <a:schemeClr val="tx1"/>
                  </a:solidFill>
                </a:ln>
              </a:rPr>
              <a:t>O Lamb of God, you bear the sin of </a:t>
            </a:r>
          </a:p>
          <a:p>
            <a:pPr algn="ctr"/>
            <a:r>
              <a:rPr lang="en-US" sz="5080" b="1" dirty="0">
                <a:ln>
                  <a:solidFill>
                    <a:schemeClr val="tx1"/>
                  </a:solidFill>
                </a:ln>
              </a:rPr>
              <a:t>all the world away; </a:t>
            </a:r>
          </a:p>
          <a:p>
            <a:pPr algn="ctr"/>
            <a:r>
              <a:rPr lang="en-US" sz="5080" b="1" dirty="0">
                <a:ln>
                  <a:solidFill>
                    <a:schemeClr val="tx1"/>
                  </a:solidFill>
                </a:ln>
              </a:rPr>
              <a:t>eternal peace with God you made: </a:t>
            </a:r>
          </a:p>
          <a:p>
            <a:pPr algn="ctr"/>
            <a:r>
              <a:rPr lang="en-US" sz="5080" b="1" dirty="0">
                <a:ln>
                  <a:solidFill>
                    <a:schemeClr val="tx1"/>
                  </a:solidFill>
                </a:ln>
              </a:rPr>
              <a:t>give us your peace, we pray.</a:t>
            </a:r>
          </a:p>
        </p:txBody>
      </p:sp>
    </p:spTree>
    <p:extLst>
      <p:ext uri="{BB962C8B-B14F-4D97-AF65-F5344CB8AC3E}">
        <p14:creationId xmlns:p14="http://schemas.microsoft.com/office/powerpoint/2010/main" val="22762885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ing to the King (no color - no words)" descr="Sing to the King (no color - no words)">
            <a:hlinkClick r:id="" action="ppaction://media"/>
            <a:extLst>
              <a:ext uri="{FF2B5EF4-FFF2-40B4-BE49-F238E27FC236}">
                <a16:creationId xmlns:a16="http://schemas.microsoft.com/office/drawing/2014/main" id="{604FBEB8-1889-1949-B646-E2199E8F10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3175"/>
            <a:ext cx="12192000" cy="6858000"/>
          </a:xfrm>
          <a:prstGeom prst="rect">
            <a:avLst/>
          </a:prstGeom>
        </p:spPr>
      </p:pic>
    </p:spTree>
    <p:extLst>
      <p:ext uri="{BB962C8B-B14F-4D97-AF65-F5344CB8AC3E}">
        <p14:creationId xmlns:p14="http://schemas.microsoft.com/office/powerpoint/2010/main" val="35768521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50940-52C0-4079-81DE-6BCF9E76A380}"/>
              </a:ext>
            </a:extLst>
          </p:cNvPr>
          <p:cNvPicPr>
            <a:picLocks noChangeAspect="1"/>
          </p:cNvPicPr>
          <p:nvPr/>
        </p:nvPicPr>
        <p:blipFill>
          <a:blip r:embed="rId2"/>
          <a:stretch>
            <a:fillRect/>
          </a:stretch>
        </p:blipFill>
        <p:spPr>
          <a:xfrm>
            <a:off x="0" y="0"/>
            <a:ext cx="12344400" cy="6858000"/>
          </a:xfrm>
          <a:prstGeom prst="rect">
            <a:avLst/>
          </a:prstGeom>
        </p:spPr>
      </p:pic>
      <p:sp>
        <p:nvSpPr>
          <p:cNvPr id="3" name="TextBox 2">
            <a:extLst>
              <a:ext uri="{FF2B5EF4-FFF2-40B4-BE49-F238E27FC236}">
                <a16:creationId xmlns:a16="http://schemas.microsoft.com/office/drawing/2014/main" id="{D7994F74-B655-47DF-B8CF-D654D931C18D}"/>
              </a:ext>
            </a:extLst>
          </p:cNvPr>
          <p:cNvSpPr txBox="1"/>
          <p:nvPr/>
        </p:nvSpPr>
        <p:spPr>
          <a:xfrm>
            <a:off x="632460" y="304800"/>
            <a:ext cx="10927080" cy="6013954"/>
          </a:xfrm>
          <a:prstGeom prst="rect">
            <a:avLst/>
          </a:prstGeom>
          <a:noFill/>
        </p:spPr>
        <p:txBody>
          <a:bodyPr wrap="square" rtlCol="0">
            <a:spAutoFit/>
          </a:bodyPr>
          <a:lstStyle/>
          <a:p>
            <a:pPr algn="ctr"/>
            <a:r>
              <a:rPr lang="en-US" sz="5080" b="1" dirty="0">
                <a:ln>
                  <a:solidFill>
                    <a:sysClr val="windowText" lastClr="000000"/>
                  </a:solidFill>
                </a:ln>
                <a:solidFill>
                  <a:sysClr val="windowText" lastClr="000000"/>
                </a:solidFill>
              </a:rPr>
              <a:t>BEAUTIFUL SAVIOR</a:t>
            </a:r>
          </a:p>
          <a:p>
            <a:pPr algn="ctr"/>
            <a:r>
              <a:rPr lang="en-US" sz="4400" dirty="0">
                <a:ln>
                  <a:solidFill>
                    <a:sysClr val="windowText" lastClr="000000"/>
                  </a:solidFill>
                </a:ln>
                <a:solidFill>
                  <a:sysClr val="windowText" lastClr="000000"/>
                </a:solidFill>
              </a:rPr>
              <a:t>ELW #838</a:t>
            </a:r>
          </a:p>
          <a:p>
            <a:pPr algn="ctr"/>
            <a:endParaRPr lang="en-US" sz="1200" b="1" dirty="0">
              <a:ln>
                <a:solidFill>
                  <a:sysClr val="windowText" lastClr="000000"/>
                </a:solidFill>
              </a:ln>
              <a:solidFill>
                <a:sysClr val="windowText" lastClr="000000"/>
              </a:solidFill>
            </a:endParaRPr>
          </a:p>
          <a:p>
            <a:pPr algn="ctr"/>
            <a:endParaRPr lang="en-US" sz="1200" b="1" dirty="0">
              <a:ln>
                <a:solidFill>
                  <a:sysClr val="windowText" lastClr="000000"/>
                </a:solidFill>
              </a:ln>
              <a:solidFill>
                <a:sysClr val="windowText" lastClr="000000"/>
              </a:solidFill>
            </a:endParaRPr>
          </a:p>
          <a:p>
            <a:pPr algn="ctr"/>
            <a:endParaRPr lang="en-US" sz="1200" b="1" dirty="0">
              <a:ln>
                <a:solidFill>
                  <a:sysClr val="windowText" lastClr="000000"/>
                </a:solidFill>
              </a:ln>
              <a:solidFill>
                <a:sysClr val="windowText" lastClr="000000"/>
              </a:solidFill>
            </a:endParaRPr>
          </a:p>
          <a:p>
            <a:r>
              <a:rPr lang="en-US" sz="5080" b="1" dirty="0">
                <a:ln>
                  <a:solidFill>
                    <a:sysClr val="windowText" lastClr="000000"/>
                  </a:solidFill>
                </a:ln>
                <a:solidFill>
                  <a:sysClr val="windowText" lastClr="000000"/>
                </a:solidFill>
              </a:rPr>
              <a:t>Beautiful Savior, King of creation,</a:t>
            </a:r>
          </a:p>
          <a:p>
            <a:r>
              <a:rPr lang="en-US" sz="5080" b="1" dirty="0">
                <a:ln>
                  <a:solidFill>
                    <a:sysClr val="windowText" lastClr="000000"/>
                  </a:solidFill>
                </a:ln>
                <a:solidFill>
                  <a:sysClr val="windowText" lastClr="000000"/>
                </a:solidFill>
              </a:rPr>
              <a:t>Son of God and Son of Man!</a:t>
            </a:r>
          </a:p>
          <a:p>
            <a:r>
              <a:rPr lang="en-US" sz="5080" b="1" dirty="0">
                <a:ln>
                  <a:solidFill>
                    <a:sysClr val="windowText" lastClr="000000"/>
                  </a:solidFill>
                </a:ln>
                <a:solidFill>
                  <a:sysClr val="windowText" lastClr="000000"/>
                </a:solidFill>
              </a:rPr>
              <a:t>Truly I'd love thee,</a:t>
            </a:r>
          </a:p>
          <a:p>
            <a:r>
              <a:rPr lang="en-US" sz="5080" b="1" dirty="0">
                <a:ln>
                  <a:solidFill>
                    <a:sysClr val="windowText" lastClr="000000"/>
                  </a:solidFill>
                </a:ln>
                <a:solidFill>
                  <a:sysClr val="windowText" lastClr="000000"/>
                </a:solidFill>
              </a:rPr>
              <a:t>truly I'd serve thee,</a:t>
            </a:r>
          </a:p>
          <a:p>
            <a:r>
              <a:rPr lang="en-US" sz="5080" b="1" dirty="0">
                <a:ln>
                  <a:solidFill>
                    <a:sysClr val="windowText" lastClr="000000"/>
                  </a:solidFill>
                </a:ln>
                <a:solidFill>
                  <a:sysClr val="windowText" lastClr="000000"/>
                </a:solidFill>
              </a:rPr>
              <a:t>light of my soul, my joy, my crown.</a:t>
            </a:r>
          </a:p>
        </p:txBody>
      </p:sp>
    </p:spTree>
    <p:extLst>
      <p:ext uri="{BB962C8B-B14F-4D97-AF65-F5344CB8AC3E}">
        <p14:creationId xmlns:p14="http://schemas.microsoft.com/office/powerpoint/2010/main" val="8076391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50940-52C0-4079-81DE-6BCF9E76A380}"/>
              </a:ext>
            </a:extLst>
          </p:cNvPr>
          <p:cNvPicPr>
            <a:picLocks noChangeAspect="1"/>
          </p:cNvPicPr>
          <p:nvPr/>
        </p:nvPicPr>
        <p:blipFill>
          <a:blip r:embed="rId2"/>
          <a:stretch>
            <a:fillRect/>
          </a:stretch>
        </p:blipFill>
        <p:spPr>
          <a:xfrm>
            <a:off x="0" y="0"/>
            <a:ext cx="12344400" cy="6858000"/>
          </a:xfrm>
          <a:prstGeom prst="rect">
            <a:avLst/>
          </a:prstGeom>
        </p:spPr>
      </p:pic>
      <p:sp>
        <p:nvSpPr>
          <p:cNvPr id="3" name="TextBox 2">
            <a:extLst>
              <a:ext uri="{FF2B5EF4-FFF2-40B4-BE49-F238E27FC236}">
                <a16:creationId xmlns:a16="http://schemas.microsoft.com/office/drawing/2014/main" id="{D7994F74-B655-47DF-B8CF-D654D931C18D}"/>
              </a:ext>
            </a:extLst>
          </p:cNvPr>
          <p:cNvSpPr txBox="1"/>
          <p:nvPr/>
        </p:nvSpPr>
        <p:spPr>
          <a:xfrm>
            <a:off x="632460" y="1037576"/>
            <a:ext cx="10927080" cy="4782848"/>
          </a:xfrm>
          <a:prstGeom prst="rect">
            <a:avLst/>
          </a:prstGeom>
          <a:noFill/>
        </p:spPr>
        <p:txBody>
          <a:bodyPr wrap="square" rtlCol="0">
            <a:spAutoFit/>
          </a:bodyPr>
          <a:lstStyle/>
          <a:p>
            <a:r>
              <a:rPr lang="en-US" sz="5080" b="1" dirty="0">
                <a:ln>
                  <a:solidFill>
                    <a:sysClr val="windowText" lastClr="000000"/>
                  </a:solidFill>
                </a:ln>
                <a:solidFill>
                  <a:sysClr val="windowText" lastClr="000000"/>
                </a:solidFill>
              </a:rPr>
              <a:t>Fair are the meadows,</a:t>
            </a:r>
          </a:p>
          <a:p>
            <a:r>
              <a:rPr lang="en-US" sz="5080" b="1" dirty="0">
                <a:ln>
                  <a:solidFill>
                    <a:sysClr val="windowText" lastClr="000000"/>
                  </a:solidFill>
                </a:ln>
                <a:solidFill>
                  <a:sysClr val="windowText" lastClr="000000"/>
                </a:solidFill>
              </a:rPr>
              <a:t>fair are the woodlands,</a:t>
            </a:r>
          </a:p>
          <a:p>
            <a:r>
              <a:rPr lang="en-US" sz="5080" b="1" dirty="0">
                <a:ln>
                  <a:solidFill>
                    <a:sysClr val="windowText" lastClr="000000"/>
                  </a:solidFill>
                </a:ln>
                <a:solidFill>
                  <a:sysClr val="windowText" lastClr="000000"/>
                </a:solidFill>
              </a:rPr>
              <a:t>robed in </a:t>
            </a:r>
            <a:r>
              <a:rPr lang="en-US" sz="5080" b="1" dirty="0" err="1">
                <a:ln>
                  <a:solidFill>
                    <a:sysClr val="windowText" lastClr="000000"/>
                  </a:solidFill>
                </a:ln>
                <a:solidFill>
                  <a:sysClr val="windowText" lastClr="000000"/>
                </a:solidFill>
              </a:rPr>
              <a:t>flow'rs</a:t>
            </a:r>
            <a:r>
              <a:rPr lang="en-US" sz="5080" b="1" dirty="0">
                <a:ln>
                  <a:solidFill>
                    <a:sysClr val="windowText" lastClr="000000"/>
                  </a:solidFill>
                </a:ln>
                <a:solidFill>
                  <a:sysClr val="windowText" lastClr="000000"/>
                </a:solidFill>
              </a:rPr>
              <a:t> of blooming spring;</a:t>
            </a:r>
          </a:p>
          <a:p>
            <a:r>
              <a:rPr lang="en-US" sz="5080" b="1" dirty="0">
                <a:ln>
                  <a:solidFill>
                    <a:sysClr val="windowText" lastClr="000000"/>
                  </a:solidFill>
                </a:ln>
                <a:solidFill>
                  <a:sysClr val="windowText" lastClr="000000"/>
                </a:solidFill>
              </a:rPr>
              <a:t>Jesus is fairer,</a:t>
            </a:r>
          </a:p>
          <a:p>
            <a:r>
              <a:rPr lang="en-US" sz="5080" b="1" dirty="0">
                <a:ln>
                  <a:solidFill>
                    <a:sysClr val="windowText" lastClr="000000"/>
                  </a:solidFill>
                </a:ln>
                <a:solidFill>
                  <a:sysClr val="windowText" lastClr="000000"/>
                </a:solidFill>
              </a:rPr>
              <a:t>Jesus is purer,</a:t>
            </a:r>
          </a:p>
          <a:p>
            <a:r>
              <a:rPr lang="en-US" sz="5080" b="1" dirty="0">
                <a:ln>
                  <a:solidFill>
                    <a:sysClr val="windowText" lastClr="000000"/>
                  </a:solidFill>
                </a:ln>
                <a:solidFill>
                  <a:sysClr val="windowText" lastClr="000000"/>
                </a:solidFill>
              </a:rPr>
              <a:t>he makes our sorrowing spirit sing.</a:t>
            </a:r>
          </a:p>
        </p:txBody>
      </p:sp>
    </p:spTree>
    <p:extLst>
      <p:ext uri="{BB962C8B-B14F-4D97-AF65-F5344CB8AC3E}">
        <p14:creationId xmlns:p14="http://schemas.microsoft.com/office/powerpoint/2010/main" val="40599126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50940-52C0-4079-81DE-6BCF9E76A380}"/>
              </a:ext>
            </a:extLst>
          </p:cNvPr>
          <p:cNvPicPr>
            <a:picLocks noChangeAspect="1"/>
          </p:cNvPicPr>
          <p:nvPr/>
        </p:nvPicPr>
        <p:blipFill>
          <a:blip r:embed="rId2"/>
          <a:stretch>
            <a:fillRect/>
          </a:stretch>
        </p:blipFill>
        <p:spPr>
          <a:xfrm>
            <a:off x="0" y="0"/>
            <a:ext cx="12344400" cy="6858000"/>
          </a:xfrm>
          <a:prstGeom prst="rect">
            <a:avLst/>
          </a:prstGeom>
        </p:spPr>
      </p:pic>
      <p:sp>
        <p:nvSpPr>
          <p:cNvPr id="3" name="TextBox 2">
            <a:extLst>
              <a:ext uri="{FF2B5EF4-FFF2-40B4-BE49-F238E27FC236}">
                <a16:creationId xmlns:a16="http://schemas.microsoft.com/office/drawing/2014/main" id="{D7994F74-B655-47DF-B8CF-D654D931C18D}"/>
              </a:ext>
            </a:extLst>
          </p:cNvPr>
          <p:cNvSpPr txBox="1"/>
          <p:nvPr/>
        </p:nvSpPr>
        <p:spPr>
          <a:xfrm>
            <a:off x="632460" y="1037576"/>
            <a:ext cx="10927080" cy="4782848"/>
          </a:xfrm>
          <a:prstGeom prst="rect">
            <a:avLst/>
          </a:prstGeom>
          <a:noFill/>
        </p:spPr>
        <p:txBody>
          <a:bodyPr wrap="square" rtlCol="0">
            <a:spAutoFit/>
          </a:bodyPr>
          <a:lstStyle/>
          <a:p>
            <a:r>
              <a:rPr lang="en-US" sz="5080" b="1" dirty="0">
                <a:ln>
                  <a:solidFill>
                    <a:sysClr val="windowText" lastClr="000000"/>
                  </a:solidFill>
                </a:ln>
                <a:solidFill>
                  <a:sysClr val="windowText" lastClr="000000"/>
                </a:solidFill>
              </a:rPr>
              <a:t>Fair is the sunshine,</a:t>
            </a:r>
          </a:p>
          <a:p>
            <a:r>
              <a:rPr lang="en-US" sz="5080" b="1" dirty="0">
                <a:ln>
                  <a:solidFill>
                    <a:sysClr val="windowText" lastClr="000000"/>
                  </a:solidFill>
                </a:ln>
                <a:solidFill>
                  <a:sysClr val="windowText" lastClr="000000"/>
                </a:solidFill>
              </a:rPr>
              <a:t>fair is the moonlight,</a:t>
            </a:r>
          </a:p>
          <a:p>
            <a:r>
              <a:rPr lang="en-US" sz="5080" b="1" dirty="0">
                <a:ln>
                  <a:solidFill>
                    <a:sysClr val="windowText" lastClr="000000"/>
                  </a:solidFill>
                </a:ln>
                <a:solidFill>
                  <a:sysClr val="windowText" lastClr="000000"/>
                </a:solidFill>
              </a:rPr>
              <a:t>bright the sparkling stars on high;</a:t>
            </a:r>
          </a:p>
          <a:p>
            <a:r>
              <a:rPr lang="en-US" sz="5080" b="1" dirty="0">
                <a:ln>
                  <a:solidFill>
                    <a:sysClr val="windowText" lastClr="000000"/>
                  </a:solidFill>
                </a:ln>
                <a:solidFill>
                  <a:sysClr val="windowText" lastClr="000000"/>
                </a:solidFill>
              </a:rPr>
              <a:t>Jesus shines brighter,</a:t>
            </a:r>
          </a:p>
          <a:p>
            <a:r>
              <a:rPr lang="en-US" sz="5080" b="1" dirty="0">
                <a:ln>
                  <a:solidFill>
                    <a:sysClr val="windowText" lastClr="000000"/>
                  </a:solidFill>
                </a:ln>
                <a:solidFill>
                  <a:sysClr val="windowText" lastClr="000000"/>
                </a:solidFill>
              </a:rPr>
              <a:t>Jesus shines purer</a:t>
            </a:r>
          </a:p>
          <a:p>
            <a:r>
              <a:rPr lang="en-US" sz="5080" b="1" dirty="0">
                <a:ln>
                  <a:solidFill>
                    <a:sysClr val="windowText" lastClr="000000"/>
                  </a:solidFill>
                </a:ln>
                <a:solidFill>
                  <a:sysClr val="windowText" lastClr="000000"/>
                </a:solidFill>
              </a:rPr>
              <a:t>than all the angels in the sky.</a:t>
            </a:r>
          </a:p>
        </p:txBody>
      </p:sp>
    </p:spTree>
    <p:extLst>
      <p:ext uri="{BB962C8B-B14F-4D97-AF65-F5344CB8AC3E}">
        <p14:creationId xmlns:p14="http://schemas.microsoft.com/office/powerpoint/2010/main" val="2266927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7DC6A0B6-1DC6-4FA7-96C8-37B6C6615E3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1714" y="21771"/>
            <a:ext cx="11428571" cy="4285714"/>
          </a:xfrm>
          <a:prstGeom prst="rect">
            <a:avLst/>
          </a:prstGeom>
        </p:spPr>
      </p:pic>
      <p:sp>
        <p:nvSpPr>
          <p:cNvPr id="4" name="Rectangle 3">
            <a:extLst>
              <a:ext uri="{FF2B5EF4-FFF2-40B4-BE49-F238E27FC236}">
                <a16:creationId xmlns:a16="http://schemas.microsoft.com/office/drawing/2014/main" id="{526DB21B-9BFF-425F-B342-32BA0EFD3F6A}"/>
              </a:ext>
            </a:extLst>
          </p:cNvPr>
          <p:cNvSpPr/>
          <p:nvPr/>
        </p:nvSpPr>
        <p:spPr>
          <a:xfrm>
            <a:off x="609600" y="3810000"/>
            <a:ext cx="10972800" cy="2554545"/>
          </a:xfrm>
          <a:prstGeom prst="rect">
            <a:avLst/>
          </a:prstGeom>
          <a:noFill/>
        </p:spPr>
        <p:txBody>
          <a:bodyPr wrap="square" lIns="91440" tIns="45720" rIns="91440" bIns="45720">
            <a:spAutoFit/>
          </a:bodyPr>
          <a:lstStyle/>
          <a:p>
            <a:pPr algn="ctr"/>
            <a:r>
              <a:rPr lang="en-US" sz="4000" b="0" cap="none" spc="0" dirty="0">
                <a:ln w="0"/>
                <a:solidFill>
                  <a:schemeClr val="tx1"/>
                </a:solidFill>
              </a:rPr>
              <a:t>If you would like a visit from Pastor Mary OR have a pastoral emergency, PLEASE contact Pastor on her cell phone @ 920-671-4338. You may also call the church office @217-546-7646 and leave a message.</a:t>
            </a:r>
          </a:p>
        </p:txBody>
      </p:sp>
    </p:spTree>
    <p:extLst>
      <p:ext uri="{BB962C8B-B14F-4D97-AF65-F5344CB8AC3E}">
        <p14:creationId xmlns:p14="http://schemas.microsoft.com/office/powerpoint/2010/main" val="2109715537"/>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50940-52C0-4079-81DE-6BCF9E76A380}"/>
              </a:ext>
            </a:extLst>
          </p:cNvPr>
          <p:cNvPicPr>
            <a:picLocks noChangeAspect="1"/>
          </p:cNvPicPr>
          <p:nvPr/>
        </p:nvPicPr>
        <p:blipFill>
          <a:blip r:embed="rId2"/>
          <a:stretch>
            <a:fillRect/>
          </a:stretch>
        </p:blipFill>
        <p:spPr>
          <a:xfrm>
            <a:off x="0" y="0"/>
            <a:ext cx="12344400" cy="6858000"/>
          </a:xfrm>
          <a:prstGeom prst="rect">
            <a:avLst/>
          </a:prstGeom>
        </p:spPr>
      </p:pic>
      <p:sp>
        <p:nvSpPr>
          <p:cNvPr id="3" name="TextBox 2">
            <a:extLst>
              <a:ext uri="{FF2B5EF4-FFF2-40B4-BE49-F238E27FC236}">
                <a16:creationId xmlns:a16="http://schemas.microsoft.com/office/drawing/2014/main" id="{D7994F74-B655-47DF-B8CF-D654D931C18D}"/>
              </a:ext>
            </a:extLst>
          </p:cNvPr>
          <p:cNvSpPr txBox="1"/>
          <p:nvPr/>
        </p:nvSpPr>
        <p:spPr>
          <a:xfrm>
            <a:off x="632460" y="421944"/>
            <a:ext cx="10927080" cy="5949321"/>
          </a:xfrm>
          <a:prstGeom prst="rect">
            <a:avLst/>
          </a:prstGeom>
          <a:noFill/>
        </p:spPr>
        <p:txBody>
          <a:bodyPr wrap="square" rtlCol="0">
            <a:spAutoFit/>
          </a:bodyPr>
          <a:lstStyle/>
          <a:p>
            <a:r>
              <a:rPr lang="en-US" sz="5080" b="1" dirty="0">
                <a:ln>
                  <a:solidFill>
                    <a:sysClr val="windowText" lastClr="000000"/>
                  </a:solidFill>
                </a:ln>
                <a:solidFill>
                  <a:sysClr val="windowText" lastClr="000000"/>
                </a:solidFill>
              </a:rPr>
              <a:t>Beautiful Savior,</a:t>
            </a:r>
          </a:p>
          <a:p>
            <a:r>
              <a:rPr lang="en-US" sz="5080" b="1" dirty="0">
                <a:ln>
                  <a:solidFill>
                    <a:sysClr val="windowText" lastClr="000000"/>
                  </a:solidFill>
                </a:ln>
                <a:solidFill>
                  <a:sysClr val="windowText" lastClr="000000"/>
                </a:solidFill>
              </a:rPr>
              <a:t>Lord of the nations,</a:t>
            </a:r>
          </a:p>
          <a:p>
            <a:r>
              <a:rPr lang="en-US" sz="5080" b="1" dirty="0">
                <a:ln>
                  <a:solidFill>
                    <a:sysClr val="windowText" lastClr="000000"/>
                  </a:solidFill>
                </a:ln>
                <a:solidFill>
                  <a:sysClr val="windowText" lastClr="000000"/>
                </a:solidFill>
              </a:rPr>
              <a:t>Son of God and Son of Man!</a:t>
            </a:r>
          </a:p>
          <a:p>
            <a:r>
              <a:rPr lang="en-US" sz="5080" b="1" dirty="0">
                <a:ln>
                  <a:solidFill>
                    <a:sysClr val="windowText" lastClr="000000"/>
                  </a:solidFill>
                </a:ln>
                <a:solidFill>
                  <a:sysClr val="windowText" lastClr="000000"/>
                </a:solidFill>
              </a:rPr>
              <a:t>Glory and honor,</a:t>
            </a:r>
          </a:p>
          <a:p>
            <a:r>
              <a:rPr lang="en-US" sz="5080" b="1" dirty="0">
                <a:ln>
                  <a:solidFill>
                    <a:sysClr val="windowText" lastClr="000000"/>
                  </a:solidFill>
                </a:ln>
                <a:solidFill>
                  <a:sysClr val="windowText" lastClr="000000"/>
                </a:solidFill>
              </a:rPr>
              <a:t>praise, adoration,</a:t>
            </a:r>
          </a:p>
          <a:p>
            <a:r>
              <a:rPr lang="en-US" sz="5080" b="1" dirty="0">
                <a:ln>
                  <a:solidFill>
                    <a:sysClr val="windowText" lastClr="000000"/>
                  </a:solidFill>
                </a:ln>
                <a:solidFill>
                  <a:sysClr val="windowText" lastClr="000000"/>
                </a:solidFill>
              </a:rPr>
              <a:t>now and forevermore be thine!</a:t>
            </a:r>
          </a:p>
          <a:p>
            <a:endParaRPr lang="en-US" sz="5080" b="1" dirty="0">
              <a:ln>
                <a:solidFill>
                  <a:sysClr val="windowText" lastClr="000000"/>
                </a:solidFill>
              </a:ln>
              <a:solidFill>
                <a:sysClr val="windowText" lastClr="000000"/>
              </a:solidFill>
            </a:endParaRPr>
          </a:p>
          <a:p>
            <a:r>
              <a:rPr lang="en-US" sz="2500" dirty="0">
                <a:ln>
                  <a:solidFill>
                    <a:sysClr val="windowText" lastClr="000000"/>
                  </a:solidFill>
                </a:ln>
                <a:solidFill>
                  <a:sysClr val="windowText" lastClr="000000"/>
                </a:solidFill>
              </a:rPr>
              <a:t>Text: </a:t>
            </a:r>
            <a:r>
              <a:rPr lang="en-US" sz="2500" dirty="0" err="1">
                <a:ln>
                  <a:solidFill>
                    <a:sysClr val="windowText" lastClr="000000"/>
                  </a:solidFill>
                </a:ln>
                <a:solidFill>
                  <a:sysClr val="windowText" lastClr="000000"/>
                </a:solidFill>
              </a:rPr>
              <a:t>Gesangbuch</a:t>
            </a:r>
            <a:r>
              <a:rPr lang="en-US" sz="2500" dirty="0">
                <a:ln>
                  <a:solidFill>
                    <a:sysClr val="windowText" lastClr="000000"/>
                  </a:solidFill>
                </a:ln>
                <a:solidFill>
                  <a:sysClr val="windowText" lastClr="000000"/>
                </a:solidFill>
              </a:rPr>
              <a:t>, Münster, 1677; tr. Joseph A. </a:t>
            </a:r>
            <a:r>
              <a:rPr lang="en-US" sz="2500" dirty="0" err="1">
                <a:ln>
                  <a:solidFill>
                    <a:sysClr val="windowText" lastClr="000000"/>
                  </a:solidFill>
                </a:ln>
                <a:solidFill>
                  <a:sysClr val="windowText" lastClr="000000"/>
                </a:solidFill>
              </a:rPr>
              <a:t>Seiss</a:t>
            </a:r>
            <a:r>
              <a:rPr lang="en-US" sz="2500" dirty="0">
                <a:ln>
                  <a:solidFill>
                    <a:sysClr val="windowText" lastClr="000000"/>
                  </a:solidFill>
                </a:ln>
                <a:solidFill>
                  <a:sysClr val="windowText" lastClr="000000"/>
                </a:solidFill>
              </a:rPr>
              <a:t>, 1823-1904</a:t>
            </a:r>
            <a:endParaRPr lang="en-US" sz="5080" b="1" dirty="0">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8762597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9197D-7433-4EDA-BE93-43B99AF2AF57}"/>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D101550D-330A-4088-9445-17C216BA48A7}"/>
              </a:ext>
            </a:extLst>
          </p:cNvPr>
          <p:cNvSpPr/>
          <p:nvPr/>
        </p:nvSpPr>
        <p:spPr>
          <a:xfrm>
            <a:off x="609600" y="685800"/>
            <a:ext cx="10775545" cy="4687437"/>
          </a:xfrm>
          <a:prstGeom prst="rect">
            <a:avLst/>
          </a:prstGeom>
          <a:noFill/>
        </p:spPr>
        <p:txBody>
          <a:bodyPr wrap="square" lIns="91440" tIns="45720" rIns="91440" bIns="45720">
            <a:spAutoFit/>
          </a:bodyPr>
          <a:lstStyle/>
          <a:p>
            <a:pPr marL="0" lvl="1" algn="ctr"/>
            <a:r>
              <a:rPr lang="en-US" sz="5080" b="1" spc="50" dirty="0">
                <a:ln w="13500">
                  <a:solidFill>
                    <a:schemeClr val="tx1">
                      <a:alpha val="6500"/>
                    </a:schemeClr>
                  </a:solidFill>
                  <a:prstDash val="solid"/>
                </a:ln>
                <a:solidFill>
                  <a:schemeClr val="tx1">
                    <a:alpha val="95000"/>
                  </a:schemeClr>
                </a:solidFill>
              </a:rPr>
              <a:t>TABLE BLESSING</a:t>
            </a:r>
          </a:p>
          <a:p>
            <a:pPr marL="0" lvl="1" algn="ctr"/>
            <a:endParaRPr lang="en-US" sz="1100" b="1" spc="50" dirty="0">
              <a:ln w="13500">
                <a:solidFill>
                  <a:schemeClr val="tx1">
                    <a:alpha val="6500"/>
                  </a:schemeClr>
                </a:solidFill>
                <a:prstDash val="solid"/>
              </a:ln>
              <a:solidFill>
                <a:schemeClr val="tx1">
                  <a:alpha val="95000"/>
                </a:schemeClr>
              </a:solidFill>
            </a:endParaRPr>
          </a:p>
          <a:p>
            <a:pPr marL="0" lvl="1" algn="ctr"/>
            <a:endParaRPr lang="en-US" sz="1100" b="1" spc="50" dirty="0">
              <a:ln w="13500">
                <a:solidFill>
                  <a:schemeClr val="tx1">
                    <a:alpha val="6500"/>
                  </a:schemeClr>
                </a:solidFill>
                <a:prstDash val="solid"/>
              </a:ln>
              <a:solidFill>
                <a:schemeClr val="tx1">
                  <a:alpha val="95000"/>
                </a:schemeClr>
              </a:solidFill>
            </a:endParaRPr>
          </a:p>
          <a:p>
            <a:pPr marL="0" lvl="1" algn="ctr"/>
            <a:endParaRPr lang="en-US" sz="1100" b="1" spc="50" dirty="0">
              <a:ln w="13500">
                <a:solidFill>
                  <a:schemeClr val="tx1">
                    <a:alpha val="6500"/>
                  </a:schemeClr>
                </a:solidFill>
                <a:prstDash val="solid"/>
              </a:ln>
              <a:solidFill>
                <a:schemeClr val="tx1">
                  <a:alpha val="95000"/>
                </a:schemeClr>
              </a:solidFill>
            </a:endParaRPr>
          </a:p>
          <a:p>
            <a:pPr marL="0" lvl="1" algn="ctr"/>
            <a:endParaRPr lang="en-US" sz="1100" b="1" spc="50" dirty="0">
              <a:ln w="13500">
                <a:solidFill>
                  <a:schemeClr val="tx1">
                    <a:alpha val="6500"/>
                  </a:schemeClr>
                </a:solidFill>
                <a:prstDash val="solid"/>
              </a:ln>
              <a:solidFill>
                <a:schemeClr val="tx1">
                  <a:alpha val="95000"/>
                </a:schemeClr>
              </a:solidFill>
            </a:endParaRPr>
          </a:p>
          <a:p>
            <a:pPr marL="0" lvl="1" algn="ctr"/>
            <a:endParaRPr lang="en-US" sz="1100" b="1" spc="50" dirty="0">
              <a:ln w="13500">
                <a:solidFill>
                  <a:schemeClr val="tx1">
                    <a:alpha val="6500"/>
                  </a:schemeClr>
                </a:solidFill>
                <a:prstDash val="solid"/>
              </a:ln>
              <a:solidFill>
                <a:schemeClr val="tx1">
                  <a:alpha val="95000"/>
                </a:schemeClr>
              </a:solidFill>
            </a:endParaRPr>
          </a:p>
          <a:p>
            <a:pPr marL="0" lvl="1" algn="ctr"/>
            <a:endParaRPr lang="en-US" sz="1100" b="1" spc="50" dirty="0">
              <a:ln w="13500">
                <a:solidFill>
                  <a:schemeClr val="tx1">
                    <a:alpha val="6500"/>
                  </a:schemeClr>
                </a:solidFill>
                <a:prstDash val="solid"/>
              </a:ln>
              <a:solidFill>
                <a:schemeClr val="tx1">
                  <a:alpha val="95000"/>
                </a:schemeClr>
              </a:solidFill>
            </a:endParaRPr>
          </a:p>
          <a:p>
            <a:pPr marL="0" lvl="1" algn="ctr"/>
            <a:endParaRPr lang="en-US" sz="1100" b="1" spc="50" dirty="0">
              <a:ln w="13500">
                <a:solidFill>
                  <a:schemeClr val="tx1">
                    <a:alpha val="6500"/>
                  </a:schemeClr>
                </a:solidFill>
                <a:prstDash val="solid"/>
              </a:ln>
              <a:solidFill>
                <a:schemeClr val="tx1">
                  <a:alpha val="95000"/>
                </a:schemeClr>
              </a:solidFill>
            </a:endParaRPr>
          </a:p>
          <a:p>
            <a:pPr marL="17463" lvl="1" indent="-34925" algn="ctr"/>
            <a:r>
              <a:rPr lang="en-US" sz="4400" b="1" i="1" spc="50" dirty="0">
                <a:ln w="13500">
                  <a:solidFill>
                    <a:schemeClr val="tx1">
                      <a:alpha val="6500"/>
                    </a:schemeClr>
                  </a:solidFill>
                  <a:prstDash val="solid"/>
                </a:ln>
                <a:solidFill>
                  <a:schemeClr val="tx1">
                    <a:alpha val="95000"/>
                  </a:schemeClr>
                </a:solidFill>
              </a:rPr>
              <a:t>The body and blood of our Lord Jesus Christ </a:t>
            </a:r>
          </a:p>
          <a:p>
            <a:pPr marL="17463" lvl="1" indent="-34925" algn="ctr"/>
            <a:r>
              <a:rPr lang="en-US" sz="4400" b="1" i="1" spc="50" dirty="0">
                <a:ln w="13500">
                  <a:solidFill>
                    <a:schemeClr val="tx1">
                      <a:alpha val="6500"/>
                    </a:schemeClr>
                  </a:solidFill>
                  <a:prstDash val="solid"/>
                </a:ln>
                <a:solidFill>
                  <a:schemeClr val="tx1">
                    <a:alpha val="95000"/>
                  </a:schemeClr>
                </a:solidFill>
              </a:rPr>
              <a:t>strengthen you and keep you in his grace.</a:t>
            </a:r>
          </a:p>
          <a:p>
            <a:pPr lvl="1" indent="-475754" algn="ctr"/>
            <a:endParaRPr lang="en-US" sz="3200" b="1" spc="50" dirty="0">
              <a:ln w="13500">
                <a:solidFill>
                  <a:schemeClr val="tx1">
                    <a:alpha val="6500"/>
                  </a:schemeClr>
                </a:solidFill>
                <a:prstDash val="solid"/>
              </a:ln>
              <a:solidFill>
                <a:schemeClr val="tx1">
                  <a:alpha val="95000"/>
                </a:schemeClr>
              </a:solidFill>
            </a:endParaRPr>
          </a:p>
          <a:p>
            <a:pPr lvl="1" indent="-475754" algn="ctr"/>
            <a:r>
              <a:rPr lang="en-US" sz="5080" b="1" spc="50" dirty="0">
                <a:ln w="13500">
                  <a:solidFill>
                    <a:schemeClr val="tx1">
                      <a:alpha val="6500"/>
                    </a:schemeClr>
                  </a:solidFill>
                  <a:prstDash val="solid"/>
                </a:ln>
                <a:solidFill>
                  <a:schemeClr val="tx1">
                    <a:alpha val="95000"/>
                  </a:schemeClr>
                </a:solidFill>
              </a:rPr>
              <a:t>Amen. </a:t>
            </a:r>
          </a:p>
        </p:txBody>
      </p:sp>
    </p:spTree>
    <p:extLst>
      <p:ext uri="{BB962C8B-B14F-4D97-AF65-F5344CB8AC3E}">
        <p14:creationId xmlns:p14="http://schemas.microsoft.com/office/powerpoint/2010/main" val="11925931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33400" y="228600"/>
            <a:ext cx="11125200" cy="6524863"/>
          </a:xfrm>
          <a:prstGeom prst="rect">
            <a:avLst/>
          </a:prstGeom>
          <a:noFill/>
        </p:spPr>
        <p:txBody>
          <a:bodyPr wrap="square" rtlCol="0">
            <a:spAutoFit/>
          </a:bodyPr>
          <a:lstStyle/>
          <a:p>
            <a:r>
              <a:rPr lang="en-US" sz="4000" b="1" dirty="0"/>
              <a:t>Pentecost &amp; Ordinary Time: The Season of Growing</a:t>
            </a:r>
          </a:p>
          <a:p>
            <a:r>
              <a:rPr lang="en-US" sz="3600" dirty="0"/>
              <a:t>The Day of Pentecost is the fiftieth day of Easter, a day to celebrate the gift of the Holy Spirit and the birth of the church, community in Christ. The color red reminds us of the Spirit’s appearance as tongues of flame, dancing on the heads of the followers.  Pentecost is the grand culmination of our joyous fifty days of Easter. After Pentecost we are again in ordinary time, with a focus on Jesus’ life and teachings.  The GREEN reminds us that we are to continue to grow as disciples of Jesus Christ.</a:t>
            </a:r>
          </a:p>
          <a:p>
            <a:endParaRPr lang="en-US" dirty="0"/>
          </a:p>
          <a:p>
            <a:pPr algn="ctr"/>
            <a:r>
              <a:rPr lang="en-US" sz="3600" b="1" dirty="0"/>
              <a:t>Placing of RED. And GREEN after Pentecost</a:t>
            </a:r>
            <a:endParaRPr lang="en-US" sz="2800" b="1" dirty="0"/>
          </a:p>
        </p:txBody>
      </p:sp>
    </p:spTree>
    <p:extLst>
      <p:ext uri="{BB962C8B-B14F-4D97-AF65-F5344CB8AC3E}">
        <p14:creationId xmlns:p14="http://schemas.microsoft.com/office/powerpoint/2010/main" val="35743683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Baptism of the Holy Spirit by Rebecca Brogan ( Sourc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674198" cy="6858000"/>
          </a:xfrm>
          <a:prstGeom prst="rect">
            <a:avLst/>
          </a:prstGeom>
        </p:spPr>
      </p:pic>
      <p:pic>
        <p:nvPicPr>
          <p:cNvPr id="5" name="Picture 4" descr="Growing In Faith Sermon Seri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323" y="0"/>
            <a:ext cx="5491677" cy="6858000"/>
          </a:xfrm>
          <a:prstGeom prst="rect">
            <a:avLst/>
          </a:prstGeom>
        </p:spPr>
      </p:pic>
      <p:sp>
        <p:nvSpPr>
          <p:cNvPr id="2" name="Rectangle 1"/>
          <p:cNvSpPr/>
          <p:nvPr/>
        </p:nvSpPr>
        <p:spPr>
          <a:xfrm>
            <a:off x="1693998" y="2967335"/>
            <a:ext cx="8804013" cy="2554545"/>
          </a:xfrm>
          <a:prstGeom prst="rect">
            <a:avLst/>
          </a:prstGeom>
          <a:noFill/>
        </p:spPr>
        <p:txBody>
          <a:bodyPr wrap="none" lIns="91440" tIns="45720" rIns="91440" bIns="45720">
            <a:spAutoFit/>
          </a:bodyPr>
          <a:lstStyle/>
          <a:p>
            <a:pPr algn="ctr"/>
            <a:r>
              <a:rPr lang="en-US" sz="80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AR CHRISTY" panose="02000000000000000000" pitchFamily="2" charset="0"/>
              </a:rPr>
              <a:t>Pentecost and </a:t>
            </a:r>
          </a:p>
          <a:p>
            <a:pPr algn="ctr"/>
            <a:r>
              <a:rPr lang="en-US" sz="80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AR CHRISTY" panose="02000000000000000000" pitchFamily="2" charset="0"/>
              </a:rPr>
              <a:t>the Season after</a:t>
            </a:r>
          </a:p>
        </p:txBody>
      </p:sp>
    </p:spTree>
    <p:extLst>
      <p:ext uri="{BB962C8B-B14F-4D97-AF65-F5344CB8AC3E}">
        <p14:creationId xmlns:p14="http://schemas.microsoft.com/office/powerpoint/2010/main" val="22446037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40394B-EF85-BD49-B13C-443DC3D486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3" name="TextBox 2"/>
          <p:cNvSpPr txBox="1"/>
          <p:nvPr/>
        </p:nvSpPr>
        <p:spPr>
          <a:xfrm>
            <a:off x="2362200" y="304800"/>
            <a:ext cx="9372600" cy="6229398"/>
          </a:xfrm>
          <a:prstGeom prst="rect">
            <a:avLst/>
          </a:prstGeom>
          <a:noFill/>
        </p:spPr>
        <p:txBody>
          <a:bodyPr wrap="square" rtlCol="0">
            <a:spAutoFit/>
          </a:bodyPr>
          <a:lstStyle/>
          <a:p>
            <a:pPr algn="ctr"/>
            <a:r>
              <a:rPr lang="en-US" sz="5080" b="1" dirty="0">
                <a:ln>
                  <a:solidFill>
                    <a:schemeClr val="bg1"/>
                  </a:solidFill>
                </a:ln>
                <a:solidFill>
                  <a:schemeClr val="bg1"/>
                </a:solidFill>
              </a:rPr>
              <a:t>READING</a:t>
            </a:r>
          </a:p>
          <a:p>
            <a:pPr algn="ctr"/>
            <a:r>
              <a:rPr lang="en-US" sz="4400" i="1" dirty="0">
                <a:ln>
                  <a:solidFill>
                    <a:schemeClr val="bg1"/>
                  </a:solidFill>
                </a:ln>
                <a:solidFill>
                  <a:schemeClr val="bg1"/>
                </a:solidFill>
              </a:rPr>
              <a:t>Acts 2:17-21</a:t>
            </a:r>
          </a:p>
          <a:p>
            <a:pPr algn="ctr"/>
            <a:endParaRPr lang="en-US" sz="2000" dirty="0">
              <a:ln>
                <a:solidFill>
                  <a:schemeClr val="bg1"/>
                </a:solidFill>
              </a:ln>
              <a:solidFill>
                <a:schemeClr val="bg1"/>
              </a:solidFill>
            </a:endParaRPr>
          </a:p>
          <a:p>
            <a:pPr algn="ctr"/>
            <a:endParaRPr lang="en-US" sz="2000" dirty="0">
              <a:ln>
                <a:solidFill>
                  <a:schemeClr val="bg1"/>
                </a:solidFill>
              </a:ln>
              <a:solidFill>
                <a:schemeClr val="bg1"/>
              </a:solidFill>
            </a:endParaRPr>
          </a:p>
          <a:p>
            <a:r>
              <a:rPr lang="en-US" sz="4400" i="1" dirty="0">
                <a:ln>
                  <a:solidFill>
                    <a:schemeClr val="bg1"/>
                  </a:solidFill>
                </a:ln>
                <a:solidFill>
                  <a:schemeClr val="bg1"/>
                </a:solidFill>
              </a:rPr>
              <a:t>“In the last days it will be, God declares,</a:t>
            </a:r>
            <a:br>
              <a:rPr lang="en-US" sz="4400" i="1" dirty="0">
                <a:ln>
                  <a:solidFill>
                    <a:schemeClr val="bg1"/>
                  </a:solidFill>
                </a:ln>
                <a:solidFill>
                  <a:schemeClr val="bg1"/>
                </a:solidFill>
              </a:rPr>
            </a:br>
            <a:r>
              <a:rPr lang="en-US" sz="4400" i="1" dirty="0">
                <a:ln>
                  <a:solidFill>
                    <a:schemeClr val="bg1"/>
                  </a:solidFill>
                </a:ln>
                <a:solidFill>
                  <a:schemeClr val="bg1"/>
                </a:solidFill>
              </a:rPr>
              <a:t>that I will pour out my Spirit upon all flesh, and your sons and your daughters shall prophesy, and your young men shall see visions, and your old men shall dream dreams. </a:t>
            </a:r>
            <a:endParaRPr lang="en-US" sz="4400" b="1" i="1" dirty="0">
              <a:ln>
                <a:solidFill>
                  <a:schemeClr val="bg1"/>
                </a:solidFill>
              </a:ln>
              <a:solidFill>
                <a:schemeClr val="bg1"/>
              </a:solidFill>
            </a:endParaRPr>
          </a:p>
        </p:txBody>
      </p:sp>
    </p:spTree>
    <p:extLst>
      <p:ext uri="{BB962C8B-B14F-4D97-AF65-F5344CB8AC3E}">
        <p14:creationId xmlns:p14="http://schemas.microsoft.com/office/powerpoint/2010/main" val="34732183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EB772-B7DD-D30B-C50D-3BBB2797817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3" name="TextBox 2"/>
          <p:cNvSpPr txBox="1"/>
          <p:nvPr/>
        </p:nvSpPr>
        <p:spPr>
          <a:xfrm>
            <a:off x="2895600" y="1295400"/>
            <a:ext cx="8839200" cy="3708708"/>
          </a:xfrm>
          <a:prstGeom prst="rect">
            <a:avLst/>
          </a:prstGeom>
          <a:noFill/>
        </p:spPr>
        <p:txBody>
          <a:bodyPr wrap="square" rtlCol="0">
            <a:spAutoFit/>
          </a:bodyPr>
          <a:lstStyle/>
          <a:p>
            <a:r>
              <a:rPr lang="en-US" sz="4400" i="1" dirty="0">
                <a:ln>
                  <a:solidFill>
                    <a:schemeClr val="bg1"/>
                  </a:solidFill>
                </a:ln>
                <a:solidFill>
                  <a:schemeClr val="bg1"/>
                </a:solidFill>
              </a:rPr>
              <a:t>Even upon my slaves, both men and women, in those days I will pour out my Spirit; and they shall prophesy. Then everyone who calls on the name of the Lord will be saved.”</a:t>
            </a:r>
          </a:p>
          <a:p>
            <a:endParaRPr lang="en-US" sz="1500" b="1" i="1" dirty="0">
              <a:ln>
                <a:solidFill>
                  <a:schemeClr val="bg1"/>
                </a:solidFill>
              </a:ln>
              <a:solidFill>
                <a:schemeClr val="bg1"/>
              </a:solidFill>
            </a:endParaRPr>
          </a:p>
        </p:txBody>
      </p:sp>
    </p:spTree>
    <p:extLst>
      <p:ext uri="{BB962C8B-B14F-4D97-AF65-F5344CB8AC3E}">
        <p14:creationId xmlns:p14="http://schemas.microsoft.com/office/powerpoint/2010/main" val="10835509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2686A5-0EEA-3DDB-E8D4-BAA4A1E6DA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8912907-67CA-492E-B579-0FFCDCE0A30A}"/>
              </a:ext>
            </a:extLst>
          </p:cNvPr>
          <p:cNvSpPr/>
          <p:nvPr/>
        </p:nvSpPr>
        <p:spPr>
          <a:xfrm>
            <a:off x="3048000" y="2653403"/>
            <a:ext cx="8915400" cy="1551194"/>
          </a:xfrm>
          <a:prstGeom prst="rect">
            <a:avLst/>
          </a:prstGeom>
        </p:spPr>
        <p:txBody>
          <a:bodyPr wrap="square">
            <a:spAutoFit/>
          </a:bodyPr>
          <a:lstStyle/>
          <a:p>
            <a:pPr lvl="0" algn="ctr"/>
            <a:r>
              <a:rPr lang="en-US" sz="4400" i="1" dirty="0">
                <a:ln>
                  <a:solidFill>
                    <a:schemeClr val="bg1"/>
                  </a:solidFill>
                </a:ln>
                <a:solidFill>
                  <a:schemeClr val="bg1"/>
                </a:solidFill>
              </a:rPr>
              <a:t>The word of the Lord</a:t>
            </a:r>
          </a:p>
          <a:p>
            <a:pPr lvl="0" algn="ctr"/>
            <a:r>
              <a:rPr lang="en-US" sz="5080" b="1" dirty="0">
                <a:ln>
                  <a:solidFill>
                    <a:schemeClr val="bg1"/>
                  </a:solidFill>
                </a:ln>
                <a:solidFill>
                  <a:schemeClr val="bg1"/>
                </a:solidFill>
              </a:rPr>
              <a:t>Thanks be to God.</a:t>
            </a:r>
          </a:p>
        </p:txBody>
      </p:sp>
    </p:spTree>
    <p:extLst>
      <p:ext uri="{BB962C8B-B14F-4D97-AF65-F5344CB8AC3E}">
        <p14:creationId xmlns:p14="http://schemas.microsoft.com/office/powerpoint/2010/main" val="6567601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nimal, light, star&#10;&#10;Description automatically generated">
            <a:extLst>
              <a:ext uri="{FF2B5EF4-FFF2-40B4-BE49-F238E27FC236}">
                <a16:creationId xmlns:a16="http://schemas.microsoft.com/office/drawing/2014/main" id="{1E0431A3-3706-4876-A18D-FC0957B6A84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268200" cy="6951980"/>
          </a:xfrm>
          <a:prstGeom prst="rect">
            <a:avLst/>
          </a:prstGeom>
        </p:spPr>
      </p:pic>
      <p:sp>
        <p:nvSpPr>
          <p:cNvPr id="3" name="Rectangle 2"/>
          <p:cNvSpPr/>
          <p:nvPr/>
        </p:nvSpPr>
        <p:spPr>
          <a:xfrm>
            <a:off x="571500" y="304800"/>
            <a:ext cx="11049000" cy="5786199"/>
          </a:xfrm>
          <a:prstGeom prst="rect">
            <a:avLst/>
          </a:prstGeom>
        </p:spPr>
        <p:txBody>
          <a:bodyPr wrap="square">
            <a:spAutoFit/>
          </a:bodyPr>
          <a:lstStyle/>
          <a:p>
            <a:pPr lvl="0" algn="ctr"/>
            <a:r>
              <a:rPr lang="en-US" sz="5080" b="1" dirty="0">
                <a:ln>
                  <a:solidFill>
                    <a:schemeClr val="bg1"/>
                  </a:solidFill>
                </a:ln>
                <a:solidFill>
                  <a:schemeClr val="bg1"/>
                </a:solidFill>
              </a:rPr>
              <a:t>PENTECOST HYMN</a:t>
            </a:r>
          </a:p>
          <a:p>
            <a:pPr lvl="0" algn="ctr"/>
            <a:r>
              <a:rPr lang="en-US" sz="4400" i="1" dirty="0">
                <a:ln>
                  <a:solidFill>
                    <a:schemeClr val="bg1"/>
                  </a:solidFill>
                </a:ln>
                <a:solidFill>
                  <a:schemeClr val="bg1"/>
                </a:solidFill>
              </a:rPr>
              <a:t>God of Tempest, God of Whirlwind</a:t>
            </a:r>
          </a:p>
          <a:p>
            <a:pPr lvl="0" algn="ctr"/>
            <a:r>
              <a:rPr lang="en-US" sz="4400" b="1" dirty="0">
                <a:ln>
                  <a:solidFill>
                    <a:schemeClr val="bg1"/>
                  </a:solidFill>
                </a:ln>
                <a:solidFill>
                  <a:schemeClr val="bg1"/>
                </a:solidFill>
              </a:rPr>
              <a:t>ELW #400 verses 1-2</a:t>
            </a:r>
          </a:p>
          <a:p>
            <a:pPr lvl="0" algn="ctr"/>
            <a:endParaRPr lang="en-US" sz="1400" b="1" dirty="0">
              <a:ln>
                <a:solidFill>
                  <a:schemeClr val="bg1"/>
                </a:solidFill>
              </a:ln>
              <a:solidFill>
                <a:schemeClr val="bg1"/>
              </a:solidFill>
            </a:endParaRPr>
          </a:p>
          <a:p>
            <a:pPr lvl="0" algn="ctr"/>
            <a:endParaRPr lang="en-US" sz="1400" b="1" dirty="0">
              <a:ln>
                <a:solidFill>
                  <a:schemeClr val="bg1"/>
                </a:solidFill>
              </a:ln>
              <a:solidFill>
                <a:schemeClr val="bg1"/>
              </a:solidFill>
            </a:endParaRPr>
          </a:p>
          <a:p>
            <a:pPr lvl="0"/>
            <a:r>
              <a:rPr lang="en-US" sz="5080" b="1" dirty="0">
                <a:ln>
                  <a:solidFill>
                    <a:schemeClr val="bg1"/>
                  </a:solidFill>
                </a:ln>
                <a:solidFill>
                  <a:schemeClr val="bg1"/>
                </a:solidFill>
              </a:rPr>
              <a:t>God of tempest, God of whirlwind, </a:t>
            </a:r>
          </a:p>
          <a:p>
            <a:pPr lvl="0"/>
            <a:r>
              <a:rPr lang="en-US" sz="5080" b="1" dirty="0">
                <a:ln>
                  <a:solidFill>
                    <a:schemeClr val="bg1"/>
                  </a:solidFill>
                </a:ln>
                <a:solidFill>
                  <a:schemeClr val="bg1"/>
                </a:solidFill>
              </a:rPr>
              <a:t>as on Pentecost descend! </a:t>
            </a:r>
          </a:p>
          <a:p>
            <a:pPr lvl="0"/>
            <a:r>
              <a:rPr lang="en-US" sz="5080" b="1" dirty="0">
                <a:ln>
                  <a:solidFill>
                    <a:schemeClr val="bg1"/>
                  </a:solidFill>
                </a:ln>
                <a:solidFill>
                  <a:schemeClr val="bg1"/>
                </a:solidFill>
              </a:rPr>
              <a:t>Drive us out from sheltered comfort; past these walls your people send! </a:t>
            </a:r>
          </a:p>
        </p:txBody>
      </p:sp>
    </p:spTree>
    <p:extLst>
      <p:ext uri="{BB962C8B-B14F-4D97-AF65-F5344CB8AC3E}">
        <p14:creationId xmlns:p14="http://schemas.microsoft.com/office/powerpoint/2010/main" val="41025247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nimal, light, star&#10;&#10;Description automatically generated">
            <a:extLst>
              <a:ext uri="{FF2B5EF4-FFF2-40B4-BE49-F238E27FC236}">
                <a16:creationId xmlns:a16="http://schemas.microsoft.com/office/drawing/2014/main" id="{ACFF93A3-4DEB-44D6-B6D1-B0644F0E58E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268200" cy="6951980"/>
          </a:xfrm>
          <a:prstGeom prst="rect">
            <a:avLst/>
          </a:prstGeom>
        </p:spPr>
      </p:pic>
      <p:sp>
        <p:nvSpPr>
          <p:cNvPr id="2" name="Rectangle 1">
            <a:extLst>
              <a:ext uri="{FF2B5EF4-FFF2-40B4-BE49-F238E27FC236}">
                <a16:creationId xmlns:a16="http://schemas.microsoft.com/office/drawing/2014/main" id="{A3586135-C6FF-4C0F-AC2D-A38BCFA122F5}"/>
              </a:ext>
            </a:extLst>
          </p:cNvPr>
          <p:cNvSpPr/>
          <p:nvPr/>
        </p:nvSpPr>
        <p:spPr>
          <a:xfrm>
            <a:off x="533400" y="331446"/>
            <a:ext cx="11125200" cy="6069354"/>
          </a:xfrm>
          <a:prstGeom prst="rect">
            <a:avLst/>
          </a:prstGeom>
        </p:spPr>
        <p:txBody>
          <a:bodyPr wrap="square">
            <a:spAutoFit/>
          </a:bodyPr>
          <a:lstStyle/>
          <a:p>
            <a:r>
              <a:rPr lang="en-US" sz="5080" b="1" dirty="0">
                <a:ln>
                  <a:solidFill>
                    <a:schemeClr val="bg1"/>
                  </a:solidFill>
                </a:ln>
                <a:solidFill>
                  <a:schemeClr val="bg1"/>
                </a:solidFill>
              </a:rPr>
              <a:t>Sweep us into costly service, </a:t>
            </a:r>
          </a:p>
          <a:p>
            <a:r>
              <a:rPr lang="en-US" sz="5080" b="1" dirty="0">
                <a:ln>
                  <a:solidFill>
                    <a:schemeClr val="bg1"/>
                  </a:solidFill>
                </a:ln>
                <a:solidFill>
                  <a:schemeClr val="bg1"/>
                </a:solidFill>
              </a:rPr>
              <a:t>there with Christ to bear the cross, </a:t>
            </a:r>
          </a:p>
          <a:p>
            <a:r>
              <a:rPr lang="en-US" sz="5080" b="1" dirty="0">
                <a:ln>
                  <a:solidFill>
                    <a:schemeClr val="bg1"/>
                  </a:solidFill>
                </a:ln>
                <a:solidFill>
                  <a:schemeClr val="bg1"/>
                </a:solidFill>
              </a:rPr>
              <a:t>there with Christ to bear the cross.</a:t>
            </a:r>
          </a:p>
          <a:p>
            <a:endParaRPr lang="en-US" sz="2000" b="1" dirty="0">
              <a:ln>
                <a:solidFill>
                  <a:schemeClr val="bg1"/>
                </a:solidFill>
              </a:ln>
              <a:solidFill>
                <a:schemeClr val="bg1"/>
              </a:solidFill>
            </a:endParaRPr>
          </a:p>
          <a:p>
            <a:r>
              <a:rPr lang="en-US" sz="5400" b="1" dirty="0">
                <a:ln>
                  <a:solidFill>
                    <a:schemeClr val="bg1"/>
                  </a:solidFill>
                </a:ln>
                <a:solidFill>
                  <a:schemeClr val="bg1"/>
                </a:solidFill>
              </a:rPr>
              <a:t>God of blazing, God of burning, </a:t>
            </a:r>
          </a:p>
          <a:p>
            <a:r>
              <a:rPr lang="en-US" sz="5400" b="1" dirty="0">
                <a:ln>
                  <a:solidFill>
                    <a:schemeClr val="bg1"/>
                  </a:solidFill>
                </a:ln>
                <a:solidFill>
                  <a:schemeClr val="bg1"/>
                </a:solidFill>
              </a:rPr>
              <a:t>all that blocks your purpose, purge! Through your church, </a:t>
            </a:r>
          </a:p>
          <a:p>
            <a:r>
              <a:rPr lang="en-US" sz="5400" b="1" dirty="0">
                <a:ln>
                  <a:solidFill>
                    <a:schemeClr val="bg1"/>
                  </a:solidFill>
                </a:ln>
                <a:solidFill>
                  <a:schemeClr val="bg1"/>
                </a:solidFill>
              </a:rPr>
              <a:t>Christ’s living Body,</a:t>
            </a:r>
            <a:endParaRPr lang="en-US" sz="5080" dirty="0">
              <a:ln>
                <a:solidFill>
                  <a:schemeClr val="bg1"/>
                </a:solidFill>
              </a:ln>
              <a:solidFill>
                <a:schemeClr val="bg1"/>
              </a:solidFill>
            </a:endParaRPr>
          </a:p>
        </p:txBody>
      </p:sp>
    </p:spTree>
    <p:extLst>
      <p:ext uri="{BB962C8B-B14F-4D97-AF65-F5344CB8AC3E}">
        <p14:creationId xmlns:p14="http://schemas.microsoft.com/office/powerpoint/2010/main" val="20499979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nimal, light, star&#10;&#10;Description automatically generated">
            <a:extLst>
              <a:ext uri="{FF2B5EF4-FFF2-40B4-BE49-F238E27FC236}">
                <a16:creationId xmlns:a16="http://schemas.microsoft.com/office/drawing/2014/main" id="{8D362020-CEC8-474D-9C5D-2A1BADD87EC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268200" cy="6951980"/>
          </a:xfrm>
          <a:prstGeom prst="rect">
            <a:avLst/>
          </a:prstGeom>
        </p:spPr>
      </p:pic>
      <p:sp>
        <p:nvSpPr>
          <p:cNvPr id="3" name="Rectangle 2"/>
          <p:cNvSpPr/>
          <p:nvPr/>
        </p:nvSpPr>
        <p:spPr>
          <a:xfrm>
            <a:off x="685800" y="838200"/>
            <a:ext cx="10896600" cy="5373779"/>
          </a:xfrm>
          <a:prstGeom prst="rect">
            <a:avLst/>
          </a:prstGeom>
        </p:spPr>
        <p:txBody>
          <a:bodyPr wrap="square">
            <a:spAutoFit/>
          </a:bodyPr>
          <a:lstStyle/>
          <a:p>
            <a:pPr lvl="0"/>
            <a:r>
              <a:rPr lang="en-US" sz="5080" b="1" dirty="0">
                <a:ln>
                  <a:solidFill>
                    <a:schemeClr val="bg1"/>
                  </a:solidFill>
                </a:ln>
                <a:solidFill>
                  <a:schemeClr val="bg1"/>
                </a:solidFill>
              </a:rPr>
              <a:t>let your flaming Spirit surge! </a:t>
            </a:r>
          </a:p>
          <a:p>
            <a:pPr lvl="0"/>
            <a:r>
              <a:rPr lang="en-US" sz="5080" b="1" dirty="0">
                <a:ln>
                  <a:solidFill>
                    <a:schemeClr val="bg1"/>
                  </a:solidFill>
                </a:ln>
                <a:solidFill>
                  <a:schemeClr val="bg1"/>
                </a:solidFill>
              </a:rPr>
              <a:t>Where deceit conceals injustice, </a:t>
            </a:r>
          </a:p>
          <a:p>
            <a:pPr lvl="0"/>
            <a:r>
              <a:rPr lang="en-US" sz="5080" b="1" dirty="0">
                <a:ln>
                  <a:solidFill>
                    <a:schemeClr val="bg1"/>
                  </a:solidFill>
                </a:ln>
                <a:solidFill>
                  <a:schemeClr val="bg1"/>
                </a:solidFill>
              </a:rPr>
              <a:t>kindle us to speak your truth, </a:t>
            </a:r>
          </a:p>
          <a:p>
            <a:pPr lvl="0"/>
            <a:r>
              <a:rPr lang="en-US" sz="5080" b="1" dirty="0">
                <a:ln>
                  <a:solidFill>
                    <a:schemeClr val="bg1"/>
                  </a:solidFill>
                </a:ln>
                <a:solidFill>
                  <a:schemeClr val="bg1"/>
                </a:solidFill>
              </a:rPr>
              <a:t>kindle us to speak your truth.</a:t>
            </a:r>
          </a:p>
          <a:p>
            <a:pPr lvl="0"/>
            <a:endParaRPr lang="en-US" sz="4000" b="1" dirty="0">
              <a:ln>
                <a:solidFill>
                  <a:schemeClr val="bg1"/>
                </a:solidFill>
              </a:ln>
              <a:solidFill>
                <a:schemeClr val="bg1"/>
              </a:solidFill>
            </a:endParaRPr>
          </a:p>
          <a:p>
            <a:pPr lvl="0" algn="ctr"/>
            <a:endParaRPr lang="en-US" sz="2000" dirty="0">
              <a:ln>
                <a:solidFill>
                  <a:schemeClr val="bg1"/>
                </a:solidFill>
              </a:ln>
              <a:solidFill>
                <a:schemeClr val="bg1"/>
              </a:solidFill>
            </a:endParaRPr>
          </a:p>
          <a:p>
            <a:pPr lvl="0" algn="ctr"/>
            <a:endParaRPr lang="en-US" sz="2000" dirty="0">
              <a:ln>
                <a:solidFill>
                  <a:schemeClr val="bg1"/>
                </a:solidFill>
              </a:ln>
              <a:solidFill>
                <a:schemeClr val="bg1"/>
              </a:solidFill>
            </a:endParaRPr>
          </a:p>
          <a:p>
            <a:pPr lvl="0" algn="ctr"/>
            <a:endParaRPr lang="en-US" sz="2000" dirty="0">
              <a:ln>
                <a:solidFill>
                  <a:schemeClr val="bg1"/>
                </a:solidFill>
              </a:ln>
              <a:solidFill>
                <a:schemeClr val="bg1"/>
              </a:solidFill>
            </a:endParaRPr>
          </a:p>
          <a:p>
            <a:pPr lvl="0" algn="ctr"/>
            <a:r>
              <a:rPr lang="en-US" sz="2000" dirty="0">
                <a:ln>
                  <a:solidFill>
                    <a:schemeClr val="bg1"/>
                  </a:solidFill>
                </a:ln>
                <a:solidFill>
                  <a:schemeClr val="bg1"/>
                </a:solidFill>
              </a:rPr>
              <a:t>Text: Herman G. Stuempfle Jr., b. 1923  Music: John Hughes, 1873-1932</a:t>
            </a:r>
          </a:p>
          <a:p>
            <a:pPr lvl="0" algn="ctr"/>
            <a:r>
              <a:rPr lang="en-US" sz="2000" dirty="0">
                <a:ln>
                  <a:solidFill>
                    <a:schemeClr val="bg1"/>
                  </a:solidFill>
                </a:ln>
                <a:solidFill>
                  <a:schemeClr val="bg1"/>
                </a:solidFill>
              </a:rPr>
              <a:t>Text © 2000 GIA Publications, Inc. Reprinted under OneLicense.net A-725771</a:t>
            </a:r>
          </a:p>
        </p:txBody>
      </p:sp>
    </p:spTree>
    <p:extLst>
      <p:ext uri="{BB962C8B-B14F-4D97-AF65-F5344CB8AC3E}">
        <p14:creationId xmlns:p14="http://schemas.microsoft.com/office/powerpoint/2010/main" val="247665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8ACC02-626E-AF64-6FD3-0EE53FDF9D7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773" y="1285875"/>
            <a:ext cx="6096000" cy="4286250"/>
          </a:xfrm>
          <a:prstGeom prst="rect">
            <a:avLst/>
          </a:prstGeom>
          <a:solidFill>
            <a:schemeClr val="bg2">
              <a:lumMod val="90000"/>
            </a:schemeClr>
          </a:solidFill>
        </p:spPr>
      </p:pic>
      <p:sp>
        <p:nvSpPr>
          <p:cNvPr id="7" name="Rectangle 6">
            <a:extLst>
              <a:ext uri="{FF2B5EF4-FFF2-40B4-BE49-F238E27FC236}">
                <a16:creationId xmlns:a16="http://schemas.microsoft.com/office/drawing/2014/main" id="{22503660-6044-944C-9D82-C8AC354B4FAB}"/>
              </a:ext>
            </a:extLst>
          </p:cNvPr>
          <p:cNvSpPr/>
          <p:nvPr/>
        </p:nvSpPr>
        <p:spPr>
          <a:xfrm>
            <a:off x="6096000" y="337208"/>
            <a:ext cx="5881735" cy="5139869"/>
          </a:xfrm>
          <a:prstGeom prst="rect">
            <a:avLst/>
          </a:prstGeom>
          <a:noFill/>
        </p:spPr>
        <p:txBody>
          <a:bodyPr wrap="square" lIns="91440" tIns="45720" rIns="91440" bIns="45720">
            <a:spAutoFit/>
          </a:bodyPr>
          <a:lstStyle/>
          <a:p>
            <a:pPr lvl="1" algn="ctr"/>
            <a:r>
              <a:rPr lang="en-US" sz="4000" dirty="0">
                <a:ln w="0"/>
                <a:effectLst>
                  <a:outerShdw blurRad="38100" dist="19050" dir="2700000" algn="tl" rotWithShape="0">
                    <a:schemeClr val="dk1">
                      <a:alpha val="40000"/>
                    </a:schemeClr>
                  </a:outerShdw>
                </a:effectLst>
              </a:rPr>
              <a:t>PEACE LUTHERAN</a:t>
            </a:r>
          </a:p>
          <a:p>
            <a:pPr lvl="1" algn="ctr"/>
            <a:r>
              <a:rPr lang="en-US" sz="4000" dirty="0">
                <a:ln w="0"/>
                <a:effectLst>
                  <a:outerShdw blurRad="38100" dist="19050" dir="2700000" algn="tl" rotWithShape="0">
                    <a:schemeClr val="dk1">
                      <a:alpha val="40000"/>
                    </a:schemeClr>
                  </a:outerShdw>
                </a:effectLst>
              </a:rPr>
              <a:t>has an immediate opening f</a:t>
            </a:r>
            <a:r>
              <a:rPr lang="en-US" sz="4000" b="0" cap="none" spc="0" dirty="0">
                <a:ln w="0"/>
                <a:solidFill>
                  <a:schemeClr val="tx1"/>
                </a:solidFill>
                <a:effectLst>
                  <a:outerShdw blurRad="38100" dist="19050" dir="2700000" algn="tl" rotWithShape="0">
                    <a:schemeClr val="dk1">
                      <a:alpha val="40000"/>
                    </a:schemeClr>
                  </a:outerShdw>
                </a:effectLst>
              </a:rPr>
              <a:t>or a</a:t>
            </a:r>
            <a:r>
              <a:rPr lang="en-US" sz="4000" dirty="0">
                <a:ln w="0"/>
                <a:effectLst>
                  <a:outerShdw blurRad="38100" dist="19050" dir="2700000" algn="tl" rotWithShape="0">
                    <a:schemeClr val="dk1">
                      <a:alpha val="40000"/>
                    </a:schemeClr>
                  </a:outerShdw>
                </a:effectLst>
              </a:rPr>
              <a:t>n</a:t>
            </a:r>
          </a:p>
          <a:p>
            <a:pPr lvl="1" algn="ctr"/>
            <a:r>
              <a:rPr lang="en-US" sz="4000" b="0" i="1" cap="none" spc="0" dirty="0">
                <a:ln w="0"/>
                <a:solidFill>
                  <a:srgbClr val="0070C0"/>
                </a:solidFill>
                <a:effectLst>
                  <a:outerShdw blurRad="38100" dist="19050" dir="2700000" algn="tl" rotWithShape="0">
                    <a:schemeClr val="dk1">
                      <a:alpha val="40000"/>
                    </a:schemeClr>
                  </a:outerShdw>
                </a:effectLst>
              </a:rPr>
              <a:t>Office manager/</a:t>
            </a:r>
          </a:p>
          <a:p>
            <a:pPr lvl="1" algn="ctr"/>
            <a:r>
              <a:rPr lang="en-US" sz="4000" i="1" dirty="0">
                <a:ln w="0"/>
                <a:solidFill>
                  <a:srgbClr val="0070C0"/>
                </a:solidFill>
                <a:effectLst>
                  <a:outerShdw blurRad="38100" dist="19050" dir="2700000" algn="tl" rotWithShape="0">
                    <a:schemeClr val="dk1">
                      <a:alpha val="40000"/>
                    </a:schemeClr>
                  </a:outerShdw>
                </a:effectLst>
              </a:rPr>
              <a:t>Financial secretary</a:t>
            </a:r>
            <a:endParaRPr lang="en-US" sz="4000" b="0" i="1" cap="none" spc="0" dirty="0">
              <a:ln w="0"/>
              <a:solidFill>
                <a:srgbClr val="0070C0"/>
              </a:solidFill>
              <a:effectLst>
                <a:outerShdw blurRad="38100" dist="19050" dir="2700000" algn="tl" rotWithShape="0">
                  <a:schemeClr val="dk1">
                    <a:alpha val="40000"/>
                  </a:schemeClr>
                </a:outerShdw>
              </a:effectLst>
            </a:endParaRPr>
          </a:p>
          <a:p>
            <a:pPr lvl="1" algn="ctr"/>
            <a:r>
              <a:rPr lang="en-US" sz="3600" dirty="0">
                <a:ln w="0"/>
                <a:effectLst>
                  <a:outerShdw blurRad="38100" dist="19050" dir="2700000" algn="tl" rotWithShape="0">
                    <a:schemeClr val="dk1">
                      <a:alpha val="40000"/>
                    </a:schemeClr>
                  </a:outerShdw>
                </a:effectLst>
              </a:rPr>
              <a:t>Hours: 9a.m. – 2:30p.m.</a:t>
            </a:r>
          </a:p>
          <a:p>
            <a:pPr lvl="1" algn="ctr"/>
            <a:r>
              <a:rPr lang="en-US" sz="3600" b="0" cap="none" spc="0" dirty="0">
                <a:ln w="0"/>
                <a:solidFill>
                  <a:schemeClr val="tx1"/>
                </a:solidFill>
                <a:effectLst>
                  <a:outerShdw blurRad="38100" dist="19050" dir="2700000" algn="tl" rotWithShape="0">
                    <a:schemeClr val="dk1">
                      <a:alpha val="40000"/>
                    </a:schemeClr>
                  </a:outerShdw>
                </a:effectLst>
              </a:rPr>
              <a:t>Monday thru Friday</a:t>
            </a:r>
          </a:p>
          <a:p>
            <a:pPr lvl="1" algn="ctr"/>
            <a:endParaRPr lang="en-US" sz="2000" dirty="0">
              <a:ln w="0"/>
              <a:effectLst>
                <a:outerShdw blurRad="38100" dist="19050" dir="2700000" algn="tl" rotWithShape="0">
                  <a:schemeClr val="dk1">
                    <a:alpha val="40000"/>
                  </a:schemeClr>
                </a:outerShdw>
              </a:effectLst>
            </a:endParaRPr>
          </a:p>
          <a:p>
            <a:pPr lvl="1" algn="ctr"/>
            <a:r>
              <a:rPr lang="en-US" sz="3600" b="0" cap="none" spc="0" dirty="0">
                <a:ln w="0"/>
                <a:solidFill>
                  <a:schemeClr val="tx1"/>
                </a:solidFill>
                <a:effectLst>
                  <a:outerShdw blurRad="38100" dist="19050" dir="2700000" algn="tl" rotWithShape="0">
                    <a:schemeClr val="dk1">
                      <a:alpha val="40000"/>
                    </a:schemeClr>
                  </a:outerShdw>
                </a:effectLst>
              </a:rPr>
              <a:t>Competitive Wages</a:t>
            </a:r>
          </a:p>
        </p:txBody>
      </p:sp>
      <p:sp>
        <p:nvSpPr>
          <p:cNvPr id="8" name="Rectangle 7">
            <a:extLst>
              <a:ext uri="{FF2B5EF4-FFF2-40B4-BE49-F238E27FC236}">
                <a16:creationId xmlns:a16="http://schemas.microsoft.com/office/drawing/2014/main" id="{B16C2CB4-4EDB-4927-B9FD-FB93C071267C}"/>
              </a:ext>
            </a:extLst>
          </p:cNvPr>
          <p:cNvSpPr/>
          <p:nvPr/>
        </p:nvSpPr>
        <p:spPr>
          <a:xfrm>
            <a:off x="2546255" y="5874461"/>
            <a:ext cx="7249036"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Contact Pastor Mary @ 920-671-4338</a:t>
            </a:r>
          </a:p>
        </p:txBody>
      </p:sp>
    </p:spTree>
    <p:extLst>
      <p:ext uri="{BB962C8B-B14F-4D97-AF65-F5344CB8AC3E}">
        <p14:creationId xmlns:p14="http://schemas.microsoft.com/office/powerpoint/2010/main" val="2975825798"/>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09600" y="228601"/>
            <a:ext cx="10972800" cy="6001643"/>
          </a:xfrm>
          <a:prstGeom prst="rect">
            <a:avLst/>
          </a:prstGeom>
          <a:noFill/>
        </p:spPr>
        <p:txBody>
          <a:bodyPr wrap="square" rtlCol="0">
            <a:spAutoFit/>
          </a:bodyPr>
          <a:lstStyle/>
          <a:p>
            <a:pPr marL="236538" indent="-236538"/>
            <a:r>
              <a:rPr lang="en-US" sz="4000" b="1" dirty="0"/>
              <a:t>CHRIST THE KING– In All Seasons and Time</a:t>
            </a:r>
          </a:p>
          <a:p>
            <a:r>
              <a:rPr lang="en-US" sz="3000" dirty="0"/>
              <a:t>Our church year ends with our celebration of Christ our King for all seasons and time. The one who came as a babe in a manger nearly 2000 years ago has not left us but reigns as our living King.  What does it mean to allow Christ to rule our days, our decisions, our lives?  It means expectation, God-with-us, and light for the world; it means turning toward God, the triumph of life, and the fire of the Holy Spirit in our hearts as we follow the way of Jesus’ teachings and life. Now, we go from this place knowing that next week we return in joyful expectation, to begin a new year.  The wheel, ever old, turns once again into our lives, ever new.  Thanks be to God, in all seasons and time.          </a:t>
            </a:r>
            <a:r>
              <a:rPr lang="en-US" sz="4400" b="1" dirty="0"/>
              <a:t>Placing of White/Gold</a:t>
            </a:r>
            <a:endParaRPr lang="en-US" sz="2800" dirty="0"/>
          </a:p>
        </p:txBody>
      </p:sp>
    </p:spTree>
    <p:extLst>
      <p:ext uri="{BB962C8B-B14F-4D97-AF65-F5344CB8AC3E}">
        <p14:creationId xmlns:p14="http://schemas.microsoft.com/office/powerpoint/2010/main" val="41383984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10;&#10;Description automatically generated">
            <a:extLst>
              <a:ext uri="{FF2B5EF4-FFF2-40B4-BE49-F238E27FC236}">
                <a16:creationId xmlns:a16="http://schemas.microsoft.com/office/drawing/2014/main" id="{A1C8DFE8-B932-4981-9628-FCA6F85663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268200" cy="6874256"/>
          </a:xfrm>
          <a:prstGeom prst="rect">
            <a:avLst/>
          </a:prstGeom>
        </p:spPr>
      </p:pic>
      <p:sp>
        <p:nvSpPr>
          <p:cNvPr id="3" name="Rectangle 2"/>
          <p:cNvSpPr/>
          <p:nvPr/>
        </p:nvSpPr>
        <p:spPr>
          <a:xfrm>
            <a:off x="1780087" y="3733800"/>
            <a:ext cx="8708026" cy="2616101"/>
          </a:xfrm>
          <a:prstGeom prst="rect">
            <a:avLst/>
          </a:prstGeom>
          <a:noFill/>
        </p:spPr>
        <p:txBody>
          <a:bodyPr wrap="none" lIns="91440" tIns="45720" rIns="91440" bIns="45720">
            <a:spAutoFit/>
          </a:bodyPr>
          <a:lstStyle/>
          <a:p>
            <a:pPr algn="ctr"/>
            <a:r>
              <a:rPr lang="en-US" sz="11000" b="1" dirty="0">
                <a:ln w="6600">
                  <a:solidFill>
                    <a:schemeClr val="bg2">
                      <a:lumMod val="50000"/>
                    </a:schemeClr>
                  </a:solidFill>
                  <a:prstDash val="solid"/>
                </a:ln>
                <a:solidFill>
                  <a:schemeClr val="bg1"/>
                </a:solidFill>
                <a:effectLst>
                  <a:outerShdw dist="38100" dir="2700000" algn="tl" rotWithShape="0">
                    <a:schemeClr val="accent2"/>
                  </a:outerShdw>
                </a:effectLst>
              </a:rPr>
              <a:t>Christ the King</a:t>
            </a:r>
          </a:p>
          <a:p>
            <a:pPr algn="ctr"/>
            <a:r>
              <a:rPr lang="en-US" sz="5400" b="1" dirty="0">
                <a:ln w="6600">
                  <a:solidFill>
                    <a:schemeClr val="bg2">
                      <a:lumMod val="50000"/>
                    </a:schemeClr>
                  </a:solidFill>
                  <a:prstDash val="solid"/>
                </a:ln>
                <a:solidFill>
                  <a:schemeClr val="bg1"/>
                </a:solidFill>
                <a:effectLst>
                  <a:outerShdw dist="38100" dir="2700000" algn="tl" rotWithShape="0">
                    <a:schemeClr val="accent2"/>
                  </a:outerShdw>
                </a:effectLst>
              </a:rPr>
              <a:t>In All Seasons and All Times</a:t>
            </a:r>
          </a:p>
        </p:txBody>
      </p:sp>
    </p:spTree>
    <p:extLst>
      <p:ext uri="{BB962C8B-B14F-4D97-AF65-F5344CB8AC3E}">
        <p14:creationId xmlns:p14="http://schemas.microsoft.com/office/powerpoint/2010/main" val="31982816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5827F2-ED63-4474-A06B-AEB4DCC00EF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533400" y="228600"/>
            <a:ext cx="11125200" cy="5613845"/>
          </a:xfrm>
          <a:prstGeom prst="rect">
            <a:avLst/>
          </a:prstGeom>
          <a:noFill/>
        </p:spPr>
        <p:txBody>
          <a:bodyPr wrap="square" rtlCol="0">
            <a:spAutoFit/>
          </a:bodyPr>
          <a:lstStyle/>
          <a:p>
            <a:pPr algn="ctr"/>
            <a:r>
              <a:rPr lang="en-US" sz="5080" b="1" dirty="0">
                <a:ln>
                  <a:solidFill>
                    <a:schemeClr val="tx1"/>
                  </a:solidFill>
                </a:ln>
              </a:rPr>
              <a:t>READING</a:t>
            </a:r>
          </a:p>
          <a:p>
            <a:pPr algn="ctr"/>
            <a:r>
              <a:rPr lang="en-US" sz="4400" i="1" dirty="0">
                <a:ln>
                  <a:solidFill>
                    <a:schemeClr val="tx1"/>
                  </a:solidFill>
                </a:ln>
              </a:rPr>
              <a:t>Colossians 1:15-20</a:t>
            </a:r>
          </a:p>
          <a:p>
            <a:endParaRPr lang="en-US" sz="4400" i="1" dirty="0"/>
          </a:p>
          <a:p>
            <a:r>
              <a:rPr lang="en-US" sz="4400" i="1" dirty="0">
                <a:ln>
                  <a:solidFill>
                    <a:schemeClr val="tx1"/>
                  </a:solidFill>
                </a:ln>
              </a:rPr>
              <a:t>He is the image of the invisible God, the firstborn of all creation; for in him all things in heaven and on earth were created, things visible and invisible, whether thrones or dominions or rulers or powers—</a:t>
            </a:r>
            <a:endParaRPr lang="en-US" sz="4400" b="1" i="1" dirty="0">
              <a:ln>
                <a:solidFill>
                  <a:schemeClr val="tx1"/>
                </a:solidFill>
              </a:ln>
            </a:endParaRPr>
          </a:p>
        </p:txBody>
      </p:sp>
    </p:spTree>
    <p:extLst>
      <p:ext uri="{BB962C8B-B14F-4D97-AF65-F5344CB8AC3E}">
        <p14:creationId xmlns:p14="http://schemas.microsoft.com/office/powerpoint/2010/main" val="36225175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941E0F-DF20-411F-860C-F8E5E588DC0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495300" y="914400"/>
            <a:ext cx="11201400" cy="5016758"/>
          </a:xfrm>
          <a:prstGeom prst="rect">
            <a:avLst/>
          </a:prstGeom>
          <a:noFill/>
        </p:spPr>
        <p:txBody>
          <a:bodyPr wrap="square" rtlCol="0">
            <a:spAutoFit/>
          </a:bodyPr>
          <a:lstStyle/>
          <a:p>
            <a:r>
              <a:rPr lang="en-US" sz="4000" i="1" dirty="0">
                <a:ln>
                  <a:solidFill>
                    <a:schemeClr val="tx1"/>
                  </a:solidFill>
                </a:ln>
              </a:rPr>
              <a:t>all things have been created through him and for him. He himself is before all things, and in him all things hold together. He is the head of the body, the church; he is the beginning, the firstborn from the dead, so that he might come to have first place in everything. For in him all the fullness of God was pleased to dwell, and through him God was pleased to reconcile to himself all things,</a:t>
            </a:r>
          </a:p>
        </p:txBody>
      </p:sp>
    </p:spTree>
    <p:extLst>
      <p:ext uri="{BB962C8B-B14F-4D97-AF65-F5344CB8AC3E}">
        <p14:creationId xmlns:p14="http://schemas.microsoft.com/office/powerpoint/2010/main" val="14581306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78FC2-6940-4F4C-9FE9-8499B61ADC6D}"/>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4C261DC-E859-4E38-972A-8107E135778C}"/>
              </a:ext>
            </a:extLst>
          </p:cNvPr>
          <p:cNvSpPr/>
          <p:nvPr/>
        </p:nvSpPr>
        <p:spPr>
          <a:xfrm>
            <a:off x="762000" y="1299186"/>
            <a:ext cx="10820400" cy="4259628"/>
          </a:xfrm>
          <a:prstGeom prst="rect">
            <a:avLst/>
          </a:prstGeom>
        </p:spPr>
        <p:txBody>
          <a:bodyPr wrap="square">
            <a:spAutoFit/>
          </a:bodyPr>
          <a:lstStyle/>
          <a:p>
            <a:r>
              <a:rPr lang="en-US" sz="4400" i="1" dirty="0">
                <a:ln>
                  <a:solidFill>
                    <a:schemeClr val="tx1"/>
                  </a:solidFill>
                </a:ln>
              </a:rPr>
              <a:t>whether on earth or in heaven, by making peace through the blood of his cross.</a:t>
            </a:r>
          </a:p>
          <a:p>
            <a:endParaRPr lang="en-US" sz="4400" i="1" dirty="0">
              <a:ln>
                <a:solidFill>
                  <a:schemeClr val="tx1"/>
                </a:solidFill>
              </a:ln>
            </a:endParaRPr>
          </a:p>
          <a:p>
            <a:endParaRPr lang="en-US" sz="4400" i="1" dirty="0">
              <a:ln>
                <a:solidFill>
                  <a:schemeClr val="tx1"/>
                </a:solidFill>
              </a:ln>
            </a:endParaRPr>
          </a:p>
          <a:p>
            <a:pPr algn="ctr"/>
            <a:r>
              <a:rPr lang="en-US" sz="4400" i="1" dirty="0">
                <a:ln>
                  <a:solidFill>
                    <a:schemeClr val="tx1"/>
                  </a:solidFill>
                </a:ln>
              </a:rPr>
              <a:t>The word of the Lord.</a:t>
            </a:r>
          </a:p>
          <a:p>
            <a:pPr algn="ctr"/>
            <a:r>
              <a:rPr lang="en-US" sz="5080" b="1" dirty="0">
                <a:ln>
                  <a:solidFill>
                    <a:schemeClr val="tx1"/>
                  </a:solidFill>
                </a:ln>
              </a:rPr>
              <a:t>Thanks be to God.</a:t>
            </a:r>
            <a:endParaRPr lang="en-US" sz="5080" b="1" dirty="0"/>
          </a:p>
        </p:txBody>
      </p:sp>
    </p:spTree>
    <p:extLst>
      <p:ext uri="{BB962C8B-B14F-4D97-AF65-F5344CB8AC3E}">
        <p14:creationId xmlns:p14="http://schemas.microsoft.com/office/powerpoint/2010/main" val="41026350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white&#10;&#10;Description automatically generated">
            <a:extLst>
              <a:ext uri="{FF2B5EF4-FFF2-40B4-BE49-F238E27FC236}">
                <a16:creationId xmlns:a16="http://schemas.microsoft.com/office/drawing/2014/main" id="{65EFB12A-984D-467C-A58C-99BA8D462E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3" name="Rectangle 2"/>
          <p:cNvSpPr/>
          <p:nvPr/>
        </p:nvSpPr>
        <p:spPr>
          <a:xfrm>
            <a:off x="609600" y="228601"/>
            <a:ext cx="11125200" cy="6383286"/>
          </a:xfrm>
          <a:prstGeom prst="rect">
            <a:avLst/>
          </a:prstGeom>
        </p:spPr>
        <p:txBody>
          <a:bodyPr wrap="square">
            <a:spAutoFit/>
          </a:bodyPr>
          <a:lstStyle/>
          <a:p>
            <a:pPr lvl="0" algn="ctr"/>
            <a:r>
              <a:rPr lang="en-US" sz="5080" b="1" dirty="0">
                <a:ln>
                  <a:solidFill>
                    <a:schemeClr val="tx1"/>
                  </a:solidFill>
                </a:ln>
              </a:rPr>
              <a:t>REIGN OF CHRIST HYMN</a:t>
            </a:r>
          </a:p>
          <a:p>
            <a:pPr lvl="0" algn="ctr"/>
            <a:r>
              <a:rPr lang="en-US" sz="5080" dirty="0">
                <a:ln>
                  <a:solidFill>
                    <a:schemeClr val="tx1"/>
                  </a:solidFill>
                </a:ln>
              </a:rPr>
              <a:t>Jesus Shall Reign</a:t>
            </a:r>
          </a:p>
          <a:p>
            <a:pPr lvl="0" algn="ctr"/>
            <a:r>
              <a:rPr lang="en-US" sz="4400" b="1" dirty="0"/>
              <a:t>ELW #434 (</a:t>
            </a:r>
            <a:r>
              <a:rPr lang="en-US" sz="4400" b="1" dirty="0" err="1"/>
              <a:t>vv</a:t>
            </a:r>
            <a:r>
              <a:rPr lang="en-US" sz="4400" b="1" dirty="0"/>
              <a:t> 1, 4, 5)</a:t>
            </a:r>
          </a:p>
          <a:p>
            <a:pPr lvl="0" algn="ctr"/>
            <a:endParaRPr lang="en-US" sz="1400" b="1" dirty="0"/>
          </a:p>
          <a:p>
            <a:pPr lvl="0" algn="ctr"/>
            <a:endParaRPr lang="en-US" sz="1400" b="1" dirty="0"/>
          </a:p>
          <a:p>
            <a:pPr lvl="0" algn="ctr"/>
            <a:endParaRPr lang="en-US" b="1" dirty="0"/>
          </a:p>
          <a:p>
            <a:pPr lvl="0" algn="r"/>
            <a:r>
              <a:rPr lang="en-US" sz="5080" b="1" dirty="0"/>
              <a:t>Jesus shall reign where’er the sun </a:t>
            </a:r>
          </a:p>
          <a:p>
            <a:pPr lvl="0" algn="r"/>
            <a:r>
              <a:rPr lang="en-US" sz="5080" b="1" dirty="0"/>
              <a:t>does its successive journeys run; </a:t>
            </a:r>
          </a:p>
          <a:p>
            <a:pPr lvl="0" algn="r"/>
            <a:r>
              <a:rPr lang="en-US" sz="5080" b="1" dirty="0"/>
              <a:t>his kingdom stretch from shore to shore, till moons shall wax and wane no more.</a:t>
            </a:r>
          </a:p>
        </p:txBody>
      </p:sp>
    </p:spTree>
    <p:extLst>
      <p:ext uri="{BB962C8B-B14F-4D97-AF65-F5344CB8AC3E}">
        <p14:creationId xmlns:p14="http://schemas.microsoft.com/office/powerpoint/2010/main" val="35444175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white&#10;&#10;Description automatically generated">
            <a:extLst>
              <a:ext uri="{FF2B5EF4-FFF2-40B4-BE49-F238E27FC236}">
                <a16:creationId xmlns:a16="http://schemas.microsoft.com/office/drawing/2014/main" id="{750E02C6-FCA9-4472-9C90-4B21BA498C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2" name="TextBox 1">
            <a:extLst>
              <a:ext uri="{FF2B5EF4-FFF2-40B4-BE49-F238E27FC236}">
                <a16:creationId xmlns:a16="http://schemas.microsoft.com/office/drawing/2014/main" id="{4AB93952-0E2B-429B-9261-B5D815287DD8}"/>
              </a:ext>
            </a:extLst>
          </p:cNvPr>
          <p:cNvSpPr txBox="1"/>
          <p:nvPr/>
        </p:nvSpPr>
        <p:spPr>
          <a:xfrm>
            <a:off x="647700" y="2438400"/>
            <a:ext cx="10972800" cy="3219343"/>
          </a:xfrm>
          <a:prstGeom prst="rect">
            <a:avLst/>
          </a:prstGeom>
          <a:noFill/>
        </p:spPr>
        <p:txBody>
          <a:bodyPr wrap="square" rtlCol="0">
            <a:spAutoFit/>
          </a:bodyPr>
          <a:lstStyle/>
          <a:p>
            <a:pPr algn="r"/>
            <a:r>
              <a:rPr lang="en-US" sz="5080" dirty="0">
                <a:ln>
                  <a:solidFill>
                    <a:schemeClr val="tx1"/>
                  </a:solidFill>
                </a:ln>
                <a:effectLst>
                  <a:outerShdw blurRad="50800" dist="38100" dir="2700000" algn="tl" rotWithShape="0">
                    <a:prstClr val="black">
                      <a:alpha val="40000"/>
                    </a:prstClr>
                  </a:outerShdw>
                </a:effectLst>
              </a:rPr>
              <a:t>Blessings abound </a:t>
            </a:r>
            <a:r>
              <a:rPr lang="en-US" sz="5080" dirty="0" err="1">
                <a:ln>
                  <a:solidFill>
                    <a:schemeClr val="tx1"/>
                  </a:solidFill>
                </a:ln>
                <a:effectLst>
                  <a:outerShdw blurRad="50800" dist="38100" dir="2700000" algn="tl" rotWithShape="0">
                    <a:prstClr val="black">
                      <a:alpha val="40000"/>
                    </a:prstClr>
                  </a:outerShdw>
                </a:effectLst>
              </a:rPr>
              <a:t>where’er</a:t>
            </a:r>
            <a:r>
              <a:rPr lang="en-US" sz="5080" dirty="0">
                <a:ln>
                  <a:solidFill>
                    <a:schemeClr val="tx1"/>
                  </a:solidFill>
                </a:ln>
                <a:effectLst>
                  <a:outerShdw blurRad="50800" dist="38100" dir="2700000" algn="tl" rotWithShape="0">
                    <a:prstClr val="black">
                      <a:alpha val="40000"/>
                    </a:prstClr>
                  </a:outerShdw>
                </a:effectLst>
              </a:rPr>
              <a:t> he reigns:</a:t>
            </a:r>
          </a:p>
          <a:p>
            <a:pPr algn="r"/>
            <a:r>
              <a:rPr lang="en-US" sz="5080" dirty="0">
                <a:ln>
                  <a:solidFill>
                    <a:schemeClr val="tx1"/>
                  </a:solidFill>
                </a:ln>
                <a:effectLst>
                  <a:outerShdw blurRad="50800" dist="38100" dir="2700000" algn="tl" rotWithShape="0">
                    <a:prstClr val="black">
                      <a:alpha val="40000"/>
                    </a:prstClr>
                  </a:outerShdw>
                </a:effectLst>
              </a:rPr>
              <a:t>the </a:t>
            </a:r>
            <a:r>
              <a:rPr lang="en-US" sz="5080" dirty="0" err="1">
                <a:ln>
                  <a:solidFill>
                    <a:schemeClr val="tx1"/>
                  </a:solidFill>
                </a:ln>
                <a:effectLst>
                  <a:outerShdw blurRad="50800" dist="38100" dir="2700000" algn="tl" rotWithShape="0">
                    <a:prstClr val="black">
                      <a:alpha val="40000"/>
                    </a:prstClr>
                  </a:outerShdw>
                </a:effectLst>
              </a:rPr>
              <a:t>pris</a:t>
            </a:r>
            <a:r>
              <a:rPr lang="en-US" sz="5080" dirty="0">
                <a:ln>
                  <a:solidFill>
                    <a:schemeClr val="tx1"/>
                  </a:solidFill>
                </a:ln>
                <a:effectLst>
                  <a:outerShdw blurRad="50800" dist="38100" dir="2700000" algn="tl" rotWithShape="0">
                    <a:prstClr val="black">
                      <a:alpha val="40000"/>
                    </a:prstClr>
                  </a:outerShdw>
                </a:effectLst>
              </a:rPr>
              <a:t>-’</a:t>
            </a:r>
            <a:r>
              <a:rPr lang="en-US" sz="5080" dirty="0" err="1">
                <a:ln>
                  <a:solidFill>
                    <a:schemeClr val="tx1"/>
                  </a:solidFill>
                </a:ln>
                <a:effectLst>
                  <a:outerShdw blurRad="50800" dist="38100" dir="2700000" algn="tl" rotWithShape="0">
                    <a:prstClr val="black">
                      <a:alpha val="40000"/>
                    </a:prstClr>
                  </a:outerShdw>
                </a:effectLst>
              </a:rPr>
              <a:t>ners</a:t>
            </a:r>
            <a:r>
              <a:rPr lang="en-US" sz="5080" dirty="0">
                <a:ln>
                  <a:solidFill>
                    <a:schemeClr val="tx1"/>
                  </a:solidFill>
                </a:ln>
                <a:effectLst>
                  <a:outerShdw blurRad="50800" dist="38100" dir="2700000" algn="tl" rotWithShape="0">
                    <a:prstClr val="black">
                      <a:alpha val="40000"/>
                    </a:prstClr>
                  </a:outerShdw>
                </a:effectLst>
              </a:rPr>
              <a:t> leap to lose their chains,</a:t>
            </a:r>
          </a:p>
          <a:p>
            <a:pPr algn="r"/>
            <a:r>
              <a:rPr lang="en-US" sz="5080" dirty="0">
                <a:ln>
                  <a:solidFill>
                    <a:schemeClr val="tx1"/>
                  </a:solidFill>
                </a:ln>
                <a:effectLst>
                  <a:outerShdw blurRad="50800" dist="38100" dir="2700000" algn="tl" rotWithShape="0">
                    <a:prstClr val="black">
                      <a:alpha val="40000"/>
                    </a:prstClr>
                  </a:outerShdw>
                </a:effectLst>
              </a:rPr>
              <a:t>the weary find eternal rest, </a:t>
            </a:r>
          </a:p>
          <a:p>
            <a:pPr algn="r"/>
            <a:r>
              <a:rPr lang="en-US" sz="5080" dirty="0">
                <a:ln>
                  <a:solidFill>
                    <a:schemeClr val="tx1"/>
                  </a:solidFill>
                </a:ln>
                <a:effectLst>
                  <a:outerShdw blurRad="50800" dist="38100" dir="2700000" algn="tl" rotWithShape="0">
                    <a:prstClr val="black">
                      <a:alpha val="40000"/>
                    </a:prstClr>
                  </a:outerShdw>
                </a:effectLst>
              </a:rPr>
              <a:t>and all who suffer want are blest.</a:t>
            </a:r>
          </a:p>
        </p:txBody>
      </p:sp>
    </p:spTree>
    <p:extLst>
      <p:ext uri="{BB962C8B-B14F-4D97-AF65-F5344CB8AC3E}">
        <p14:creationId xmlns:p14="http://schemas.microsoft.com/office/powerpoint/2010/main" val="1075983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white&#10;&#10;Description automatically generated">
            <a:extLst>
              <a:ext uri="{FF2B5EF4-FFF2-40B4-BE49-F238E27FC236}">
                <a16:creationId xmlns:a16="http://schemas.microsoft.com/office/drawing/2014/main" id="{E995CC98-06CE-49B8-91B3-80FCB9A17A9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3" name="Rectangle 2"/>
          <p:cNvSpPr/>
          <p:nvPr/>
        </p:nvSpPr>
        <p:spPr>
          <a:xfrm>
            <a:off x="647700" y="1752600"/>
            <a:ext cx="10972800" cy="4758226"/>
          </a:xfrm>
          <a:prstGeom prst="rect">
            <a:avLst/>
          </a:prstGeom>
        </p:spPr>
        <p:txBody>
          <a:bodyPr wrap="square">
            <a:spAutoFit/>
          </a:bodyPr>
          <a:lstStyle/>
          <a:p>
            <a:pPr lvl="0" algn="r"/>
            <a:r>
              <a:rPr lang="en-US" sz="5080" b="1" dirty="0"/>
              <a:t>Let ev’ry creature rise and bring </a:t>
            </a:r>
          </a:p>
          <a:p>
            <a:pPr lvl="0" algn="r"/>
            <a:r>
              <a:rPr lang="en-US" sz="5080" b="1" dirty="0"/>
              <a:t>peculiar honors to our king; </a:t>
            </a:r>
          </a:p>
          <a:p>
            <a:pPr lvl="0" algn="r"/>
            <a:r>
              <a:rPr lang="en-US" sz="5080" b="1" dirty="0"/>
              <a:t>angels descend with songs again; </a:t>
            </a:r>
          </a:p>
          <a:p>
            <a:pPr lvl="0" algn="r"/>
            <a:r>
              <a:rPr lang="en-US" sz="5080" b="1" dirty="0"/>
              <a:t>and earth repeat the loud amen.</a:t>
            </a:r>
          </a:p>
          <a:p>
            <a:pPr lvl="0"/>
            <a:endParaRPr lang="en-US" sz="4000" b="1" dirty="0"/>
          </a:p>
          <a:p>
            <a:pPr lvl="0"/>
            <a:endParaRPr lang="en-US" sz="2000" b="1" dirty="0"/>
          </a:p>
          <a:p>
            <a:pPr lvl="0" algn="r"/>
            <a:r>
              <a:rPr lang="en-US" sz="2000" dirty="0">
                <a:ln>
                  <a:solidFill>
                    <a:schemeClr val="tx1"/>
                  </a:solidFill>
                </a:ln>
              </a:rPr>
              <a:t>Text: Isaac Watts, 1674-1748, alt.  Music: </a:t>
            </a:r>
            <a:r>
              <a:rPr lang="en-US" sz="2000" dirty="0" err="1">
                <a:ln>
                  <a:solidFill>
                    <a:schemeClr val="tx1"/>
                  </a:solidFill>
                </a:ln>
              </a:rPr>
              <a:t>attr</a:t>
            </a:r>
            <a:r>
              <a:rPr lang="en-US" sz="2000" dirty="0">
                <a:ln>
                  <a:solidFill>
                    <a:schemeClr val="tx1"/>
                  </a:solidFill>
                </a:ln>
              </a:rPr>
              <a:t>. John Hatton, d. 1793</a:t>
            </a:r>
          </a:p>
          <a:p>
            <a:pPr lvl="0" algn="r"/>
            <a:r>
              <a:rPr lang="en-US" sz="2000" dirty="0">
                <a:ln>
                  <a:solidFill>
                    <a:schemeClr val="tx1"/>
                  </a:solidFill>
                </a:ln>
              </a:rPr>
              <a:t>Hymn is in Public Domain.</a:t>
            </a:r>
          </a:p>
        </p:txBody>
      </p:sp>
    </p:spTree>
    <p:extLst>
      <p:ext uri="{BB962C8B-B14F-4D97-AF65-F5344CB8AC3E}">
        <p14:creationId xmlns:p14="http://schemas.microsoft.com/office/powerpoint/2010/main" val="18216085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A0F497-DE8B-4647-9422-1E52E7AC95F1}"/>
              </a:ext>
            </a:extLst>
          </p:cNvPr>
          <p:cNvPicPr>
            <a:picLocks noChangeAspect="1"/>
          </p:cNvPicPr>
          <p:nvPr/>
        </p:nvPicPr>
        <p:blipFill>
          <a:blip r:embed="rId2"/>
          <a:stretch>
            <a:fillRect/>
          </a:stretch>
        </p:blipFill>
        <p:spPr>
          <a:xfrm>
            <a:off x="6095" y="0"/>
            <a:ext cx="12179809" cy="6858000"/>
          </a:xfrm>
          <a:prstGeom prst="rect">
            <a:avLst/>
          </a:prstGeom>
        </p:spPr>
      </p:pic>
      <p:sp>
        <p:nvSpPr>
          <p:cNvPr id="2" name="Rectangle 1"/>
          <p:cNvSpPr/>
          <p:nvPr/>
        </p:nvSpPr>
        <p:spPr>
          <a:xfrm>
            <a:off x="571500" y="228600"/>
            <a:ext cx="11049000" cy="6180153"/>
          </a:xfrm>
          <a:prstGeom prst="rect">
            <a:avLst/>
          </a:prstGeom>
        </p:spPr>
        <p:txBody>
          <a:bodyPr wrap="square">
            <a:spAutoFit/>
          </a:bodyPr>
          <a:lstStyle/>
          <a:p>
            <a:pPr lvl="0" algn="ctr"/>
            <a:r>
              <a:rPr lang="en-US" sz="5080" b="1" dirty="0">
                <a:solidFill>
                  <a:prstClr val="black"/>
                </a:solidFill>
              </a:rPr>
              <a:t>BLESSING</a:t>
            </a:r>
          </a:p>
          <a:p>
            <a:pPr lvl="0" algn="ctr"/>
            <a:endParaRPr lang="en-US" sz="3000" dirty="0"/>
          </a:p>
          <a:p>
            <a:r>
              <a:rPr lang="en-US" sz="4400" i="1" dirty="0">
                <a:ln>
                  <a:solidFill>
                    <a:schemeClr val="tx1"/>
                  </a:solidFill>
                </a:ln>
              </a:rPr>
              <a:t>God who loves us, who gives us eternal consolation and good hope, comfort your hearts and strengthen them in every good work and word; and the blessing of almighty God, Father, + Son, and Holy Spirit, be among you and remain with you forever.  </a:t>
            </a:r>
          </a:p>
          <a:p>
            <a:r>
              <a:rPr lang="en-US" sz="5080" b="1" dirty="0">
                <a:ln>
                  <a:solidFill>
                    <a:schemeClr val="tx1"/>
                  </a:solidFill>
                </a:ln>
              </a:rPr>
              <a:t>Amen.</a:t>
            </a:r>
          </a:p>
        </p:txBody>
      </p:sp>
    </p:spTree>
    <p:extLst>
      <p:ext uri="{BB962C8B-B14F-4D97-AF65-F5344CB8AC3E}">
        <p14:creationId xmlns:p14="http://schemas.microsoft.com/office/powerpoint/2010/main" val="36270988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3EE5E0-D605-4D46-A277-954F2EDB8657}"/>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571500" y="289678"/>
            <a:ext cx="11049000" cy="6278642"/>
          </a:xfrm>
          <a:prstGeom prst="rect">
            <a:avLst/>
          </a:prstGeom>
        </p:spPr>
        <p:txBody>
          <a:bodyPr wrap="square">
            <a:spAutoFit/>
          </a:bodyPr>
          <a:lstStyle/>
          <a:p>
            <a:pPr lvl="0" algn="r"/>
            <a:r>
              <a:rPr lang="en-US" sz="5080" b="1" dirty="0">
                <a:ln>
                  <a:solidFill>
                    <a:schemeClr val="tx1"/>
                  </a:solidFill>
                </a:ln>
              </a:rPr>
              <a:t>SENDING HYMN</a:t>
            </a:r>
          </a:p>
          <a:p>
            <a:pPr lvl="0" algn="r"/>
            <a:r>
              <a:rPr lang="en-US" sz="4400" b="1" i="1" dirty="0">
                <a:ln>
                  <a:solidFill>
                    <a:schemeClr val="tx1"/>
                  </a:solidFill>
                </a:ln>
              </a:rPr>
              <a:t>Lift High the Cross</a:t>
            </a:r>
          </a:p>
          <a:p>
            <a:pPr lvl="0" algn="r"/>
            <a:r>
              <a:rPr lang="en-US" sz="4400" b="1" dirty="0">
                <a:ln>
                  <a:solidFill>
                    <a:schemeClr val="tx1"/>
                  </a:solidFill>
                </a:ln>
              </a:rPr>
              <a:t>ELW #660</a:t>
            </a:r>
            <a:endParaRPr lang="en-US" sz="1200" b="1" dirty="0">
              <a:ln>
                <a:solidFill>
                  <a:schemeClr val="tx1"/>
                </a:solidFill>
              </a:ln>
            </a:endParaRPr>
          </a:p>
          <a:p>
            <a:pPr lvl="0" algn="r"/>
            <a:endParaRPr lang="en-US" sz="1200" b="1" dirty="0">
              <a:ln>
                <a:solidFill>
                  <a:schemeClr val="tx1"/>
                </a:solidFill>
              </a:ln>
            </a:endParaRPr>
          </a:p>
          <a:p>
            <a:pPr lvl="0" algn="r"/>
            <a:endParaRPr lang="en-US" sz="1200" b="1" dirty="0">
              <a:ln>
                <a:solidFill>
                  <a:schemeClr val="tx1"/>
                </a:solidFill>
              </a:ln>
            </a:endParaRPr>
          </a:p>
          <a:p>
            <a:pPr lvl="0" algn="r"/>
            <a:endParaRPr lang="en-US" sz="1200" b="1" dirty="0">
              <a:ln>
                <a:solidFill>
                  <a:schemeClr val="tx1"/>
                </a:solidFill>
              </a:ln>
            </a:endParaRPr>
          </a:p>
          <a:p>
            <a:pPr lvl="0" algn="r"/>
            <a:endParaRPr lang="en-US" sz="1200" b="1" dirty="0">
              <a:ln>
                <a:solidFill>
                  <a:schemeClr val="tx1"/>
                </a:solidFill>
              </a:ln>
            </a:endParaRPr>
          </a:p>
          <a:p>
            <a:pPr lvl="0" algn="r"/>
            <a:endParaRPr lang="en-US" sz="1200" b="1" dirty="0">
              <a:ln>
                <a:solidFill>
                  <a:schemeClr val="tx1"/>
                </a:solidFill>
              </a:ln>
            </a:endParaRPr>
          </a:p>
          <a:p>
            <a:pPr lvl="0" algn="r"/>
            <a:r>
              <a:rPr lang="en-US" sz="5080" b="1" dirty="0">
                <a:ln>
                  <a:solidFill>
                    <a:schemeClr val="tx1"/>
                  </a:solidFill>
                </a:ln>
              </a:rPr>
              <a:t>Lift high the cross, </a:t>
            </a:r>
          </a:p>
          <a:p>
            <a:pPr lvl="0" algn="r"/>
            <a:r>
              <a:rPr lang="en-US" sz="5080" b="1" dirty="0">
                <a:ln>
                  <a:solidFill>
                    <a:schemeClr val="tx1"/>
                  </a:solidFill>
                </a:ln>
              </a:rPr>
              <a:t>the love of Christ proclaim</a:t>
            </a:r>
          </a:p>
          <a:p>
            <a:pPr lvl="0" algn="r"/>
            <a:r>
              <a:rPr lang="en-US" sz="5080" b="1" dirty="0">
                <a:ln>
                  <a:solidFill>
                    <a:schemeClr val="tx1"/>
                  </a:solidFill>
                </a:ln>
              </a:rPr>
              <a:t>	till all the world adore </a:t>
            </a:r>
          </a:p>
          <a:p>
            <a:pPr lvl="0" algn="r"/>
            <a:r>
              <a:rPr lang="en-US" sz="5080" b="1" dirty="0">
                <a:ln>
                  <a:solidFill>
                    <a:schemeClr val="tx1"/>
                  </a:solidFill>
                </a:ln>
              </a:rPr>
              <a:t>his sacred name.</a:t>
            </a:r>
          </a:p>
        </p:txBody>
      </p:sp>
    </p:spTree>
    <p:extLst>
      <p:ext uri="{BB962C8B-B14F-4D97-AF65-F5344CB8AC3E}">
        <p14:creationId xmlns:p14="http://schemas.microsoft.com/office/powerpoint/2010/main" val="257443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51B7DB-ADBD-5543-7915-BE1C8567538E}"/>
              </a:ext>
            </a:extLst>
          </p:cNvPr>
          <p:cNvPicPr>
            <a:picLocks noChangeAspect="1"/>
          </p:cNvPicPr>
          <p:nvPr/>
        </p:nvPicPr>
        <p:blipFill rotWithShape="1">
          <a:blip r:embed="rId2">
            <a:extLst>
              <a:ext uri="{28A0092B-C50C-407E-A947-70E740481C1C}">
                <a14:useLocalDpi xmlns:a14="http://schemas.microsoft.com/office/drawing/2010/main" val="0"/>
              </a:ext>
            </a:extLst>
          </a:blip>
          <a:srcRect t="9361"/>
          <a:stretch/>
        </p:blipFill>
        <p:spPr>
          <a:xfrm>
            <a:off x="20" y="10"/>
            <a:ext cx="12191980" cy="3806446"/>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 name="Rectangle 2">
            <a:extLst>
              <a:ext uri="{FF2B5EF4-FFF2-40B4-BE49-F238E27FC236}">
                <a16:creationId xmlns:a16="http://schemas.microsoft.com/office/drawing/2014/main" id="{8271840F-3623-E69C-07EE-B019933529CE}"/>
              </a:ext>
            </a:extLst>
          </p:cNvPr>
          <p:cNvSpPr/>
          <p:nvPr/>
        </p:nvSpPr>
        <p:spPr>
          <a:xfrm>
            <a:off x="4654294" y="3944679"/>
            <a:ext cx="6897626" cy="2743200"/>
          </a:xfrm>
          <a:prstGeom prst="rect">
            <a:avLst/>
          </a:prstGeom>
        </p:spPr>
        <p:txBody>
          <a:bodyPr vert="horz" lIns="91440" tIns="45720" rIns="91440" bIns="45720" rtlCol="0" anchor="ctr">
            <a:normAutofit/>
          </a:bodyPr>
          <a:lstStyle/>
          <a:p>
            <a:pPr>
              <a:lnSpc>
                <a:spcPct val="90000"/>
              </a:lnSpc>
              <a:spcAft>
                <a:spcPts val="600"/>
              </a:spcAft>
            </a:pPr>
            <a:r>
              <a:rPr lang="en-US" sz="4400" b="0" cap="none" spc="0" dirty="0">
                <a:ln w="0"/>
                <a:effectLst>
                  <a:outerShdw blurRad="38100" dist="19050" dir="2700000" algn="tl" rotWithShape="0">
                    <a:schemeClr val="dk1">
                      <a:alpha val="40000"/>
                    </a:schemeClr>
                  </a:outerShdw>
                </a:effectLst>
              </a:rPr>
              <a:t>Faith Formation Birth to 5 </a:t>
            </a:r>
            <a:r>
              <a:rPr lang="en-US" sz="4400" b="0" cap="none" spc="0" dirty="0" err="1">
                <a:ln w="0"/>
                <a:effectLst>
                  <a:outerShdw blurRad="38100" dist="19050" dir="2700000" algn="tl" rotWithShape="0">
                    <a:schemeClr val="dk1">
                      <a:alpha val="40000"/>
                    </a:schemeClr>
                  </a:outerShdw>
                </a:effectLst>
              </a:rPr>
              <a:t>yrs</a:t>
            </a:r>
            <a:endParaRPr lang="en-US" sz="4400" b="0" cap="none" spc="0" dirty="0">
              <a:ln w="0"/>
              <a:effectLst>
                <a:outerShdw blurRad="38100" dist="19050" dir="2700000" algn="tl" rotWithShape="0">
                  <a:schemeClr val="dk1">
                    <a:alpha val="40000"/>
                  </a:schemeClr>
                </a:outerShdw>
              </a:effectLst>
            </a:endParaRPr>
          </a:p>
          <a:p>
            <a:pPr>
              <a:lnSpc>
                <a:spcPct val="90000"/>
              </a:lnSpc>
              <a:spcAft>
                <a:spcPts val="600"/>
              </a:spcAft>
            </a:pPr>
            <a:r>
              <a:rPr lang="en-US" sz="4400" dirty="0">
                <a:ln w="0"/>
                <a:effectLst>
                  <a:outerShdw blurRad="38100" dist="19050" dir="2700000" algn="tl" rotWithShape="0">
                    <a:schemeClr val="dk1">
                      <a:alpha val="40000"/>
                    </a:schemeClr>
                  </a:outerShdw>
                </a:effectLst>
              </a:rPr>
              <a:t>Begins September 18</a:t>
            </a:r>
          </a:p>
          <a:p>
            <a:pPr>
              <a:lnSpc>
                <a:spcPct val="90000"/>
              </a:lnSpc>
              <a:spcAft>
                <a:spcPts val="600"/>
              </a:spcAft>
            </a:pPr>
            <a:r>
              <a:rPr lang="en-US" sz="4400" b="0" cap="none" spc="0" dirty="0">
                <a:ln w="0"/>
                <a:effectLst>
                  <a:outerShdw blurRad="38100" dist="19050" dir="2700000" algn="tl" rotWithShape="0">
                    <a:schemeClr val="dk1">
                      <a:alpha val="40000"/>
                    </a:schemeClr>
                  </a:outerShdw>
                </a:effectLst>
              </a:rPr>
              <a:t>Watch NYCU for more information!</a:t>
            </a:r>
            <a:endParaRPr lang="en-US" sz="2800" b="0" cap="none" spc="0" dirty="0">
              <a:ln w="0"/>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id="{F7CB8C64-A53C-7A0C-F611-1DF2FD723A12}"/>
              </a:ext>
            </a:extLst>
          </p:cNvPr>
          <p:cNvPicPr>
            <a:picLocks noChangeAspect="1"/>
          </p:cNvPicPr>
          <p:nvPr/>
        </p:nvPicPr>
        <p:blipFill rotWithShape="1">
          <a:blip r:embed="rId3">
            <a:extLst>
              <a:ext uri="{28A0092B-C50C-407E-A947-70E740481C1C}">
                <a14:useLocalDpi xmlns:a14="http://schemas.microsoft.com/office/drawing/2010/main" val="0"/>
              </a:ext>
            </a:extLst>
          </a:blip>
          <a:srcRect l="24161" t="13295" r="24640" b="7565"/>
          <a:stretch/>
        </p:blipFill>
        <p:spPr bwMode="auto">
          <a:xfrm>
            <a:off x="640080" y="3893702"/>
            <a:ext cx="2510231" cy="2350386"/>
          </a:xfrm>
          <a:prstGeom prst="ellipse">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9845680"/>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746DD-7465-4D7B-BCB0-BD386E3927A9}"/>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0D33C737-DC80-4D19-B3FB-96FE78D1D2BE}"/>
              </a:ext>
            </a:extLst>
          </p:cNvPr>
          <p:cNvSpPr/>
          <p:nvPr/>
        </p:nvSpPr>
        <p:spPr>
          <a:xfrm>
            <a:off x="685800" y="1828800"/>
            <a:ext cx="10820400" cy="3219343"/>
          </a:xfrm>
          <a:prstGeom prst="rect">
            <a:avLst/>
          </a:prstGeom>
        </p:spPr>
        <p:txBody>
          <a:bodyPr wrap="square">
            <a:spAutoFit/>
          </a:bodyPr>
          <a:lstStyle/>
          <a:p>
            <a:pPr lvl="0" algn="r"/>
            <a:r>
              <a:rPr lang="en-US" sz="5080" b="1" dirty="0">
                <a:ln>
                  <a:solidFill>
                    <a:schemeClr val="tx1"/>
                  </a:solidFill>
                </a:ln>
              </a:rPr>
              <a:t>Come, Christians, </a:t>
            </a:r>
          </a:p>
          <a:p>
            <a:pPr lvl="0" algn="r"/>
            <a:r>
              <a:rPr lang="en-US" sz="5080" b="1" dirty="0">
                <a:ln>
                  <a:solidFill>
                    <a:schemeClr val="tx1"/>
                  </a:solidFill>
                </a:ln>
              </a:rPr>
              <a:t>follow where our captain trod,</a:t>
            </a:r>
          </a:p>
          <a:p>
            <a:pPr lvl="0" algn="r"/>
            <a:r>
              <a:rPr lang="en-US" sz="5080" b="1" dirty="0">
                <a:ln>
                  <a:solidFill>
                    <a:schemeClr val="tx1"/>
                  </a:solidFill>
                </a:ln>
              </a:rPr>
              <a:t>	our king victorious, Christ,</a:t>
            </a:r>
          </a:p>
          <a:p>
            <a:pPr lvl="0" algn="r"/>
            <a:r>
              <a:rPr lang="en-US" sz="5080" b="1" dirty="0">
                <a:ln>
                  <a:solidFill>
                    <a:schemeClr val="tx1"/>
                  </a:solidFill>
                </a:ln>
              </a:rPr>
              <a:t> the Son of God. </a:t>
            </a:r>
          </a:p>
        </p:txBody>
      </p:sp>
    </p:spTree>
    <p:extLst>
      <p:ext uri="{BB962C8B-B14F-4D97-AF65-F5344CB8AC3E}">
        <p14:creationId xmlns:p14="http://schemas.microsoft.com/office/powerpoint/2010/main" val="27874731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BD2F4-0C71-4CE5-BB00-B3B34FFEE02C}"/>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609600" y="1905000"/>
            <a:ext cx="10896600" cy="3388620"/>
          </a:xfrm>
          <a:prstGeom prst="rect">
            <a:avLst/>
          </a:prstGeom>
        </p:spPr>
        <p:txBody>
          <a:bodyPr wrap="square">
            <a:spAutoFit/>
          </a:bodyPr>
          <a:lstStyle/>
          <a:p>
            <a:pPr lvl="0" algn="r"/>
            <a:r>
              <a:rPr lang="en-US" sz="5080" b="1" dirty="0">
                <a:ln>
                  <a:solidFill>
                    <a:schemeClr val="tx1"/>
                  </a:solidFill>
                </a:ln>
              </a:rPr>
              <a:t>Lift high the cross, </a:t>
            </a:r>
          </a:p>
          <a:p>
            <a:pPr lvl="0" algn="r"/>
            <a:r>
              <a:rPr lang="en-US" sz="5080" b="1" dirty="0">
                <a:ln>
                  <a:solidFill>
                    <a:schemeClr val="tx1"/>
                  </a:solidFill>
                </a:ln>
              </a:rPr>
              <a:t>the love of Christ proclaim</a:t>
            </a:r>
          </a:p>
          <a:p>
            <a:pPr lvl="0" algn="r"/>
            <a:r>
              <a:rPr lang="en-US" sz="5080" b="1" dirty="0">
                <a:ln>
                  <a:solidFill>
                    <a:schemeClr val="tx1"/>
                  </a:solidFill>
                </a:ln>
              </a:rPr>
              <a:t>	till all the world adore</a:t>
            </a:r>
          </a:p>
          <a:p>
            <a:pPr lvl="0" algn="r"/>
            <a:r>
              <a:rPr lang="en-US" sz="5080" b="1" dirty="0">
                <a:ln>
                  <a:solidFill>
                    <a:schemeClr val="tx1"/>
                  </a:solidFill>
                </a:ln>
              </a:rPr>
              <a:t> his sacred name.</a:t>
            </a:r>
          </a:p>
          <a:p>
            <a:pPr lvl="0" algn="ctr"/>
            <a:endParaRPr lang="en-US" sz="1100" b="1" dirty="0"/>
          </a:p>
        </p:txBody>
      </p:sp>
    </p:spTree>
    <p:extLst>
      <p:ext uri="{BB962C8B-B14F-4D97-AF65-F5344CB8AC3E}">
        <p14:creationId xmlns:p14="http://schemas.microsoft.com/office/powerpoint/2010/main" val="40350497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BD2F4-0C71-4CE5-BB00-B3B34FFEE02C}"/>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609600" y="2125566"/>
            <a:ext cx="10972800" cy="2606867"/>
          </a:xfrm>
          <a:prstGeom prst="rect">
            <a:avLst/>
          </a:prstGeom>
        </p:spPr>
        <p:txBody>
          <a:bodyPr wrap="square">
            <a:spAutoFit/>
          </a:bodyPr>
          <a:lstStyle/>
          <a:p>
            <a:pPr lvl="0" algn="r"/>
            <a:r>
              <a:rPr lang="en-US" sz="5080" b="1" dirty="0">
                <a:ln>
                  <a:solidFill>
                    <a:schemeClr val="tx1"/>
                  </a:solidFill>
                </a:ln>
              </a:rPr>
              <a:t>All newborn servants of the Crucified</a:t>
            </a:r>
          </a:p>
          <a:p>
            <a:pPr lvl="0" algn="r"/>
            <a:r>
              <a:rPr lang="en-US" sz="5080" b="1" dirty="0">
                <a:ln>
                  <a:solidFill>
                    <a:schemeClr val="tx1"/>
                  </a:solidFill>
                </a:ln>
              </a:rPr>
              <a:t>	bear on their brows </a:t>
            </a:r>
          </a:p>
          <a:p>
            <a:pPr lvl="0" algn="r"/>
            <a:r>
              <a:rPr lang="en-US" sz="5080" b="1" dirty="0">
                <a:ln>
                  <a:solidFill>
                    <a:schemeClr val="tx1"/>
                  </a:solidFill>
                </a:ln>
              </a:rPr>
              <a:t>the seal of him who died.</a:t>
            </a:r>
          </a:p>
          <a:p>
            <a:pPr lvl="0" algn="ctr"/>
            <a:endParaRPr lang="en-US" sz="1100" b="1" dirty="0"/>
          </a:p>
        </p:txBody>
      </p:sp>
    </p:spTree>
    <p:extLst>
      <p:ext uri="{BB962C8B-B14F-4D97-AF65-F5344CB8AC3E}">
        <p14:creationId xmlns:p14="http://schemas.microsoft.com/office/powerpoint/2010/main" val="29480888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BD2F4-0C71-4CE5-BB00-B3B34FFEE02C}"/>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533400" y="1905000"/>
            <a:ext cx="10972800" cy="3388620"/>
          </a:xfrm>
          <a:prstGeom prst="rect">
            <a:avLst/>
          </a:prstGeom>
        </p:spPr>
        <p:txBody>
          <a:bodyPr wrap="square">
            <a:spAutoFit/>
          </a:bodyPr>
          <a:lstStyle/>
          <a:p>
            <a:pPr lvl="0" algn="r"/>
            <a:r>
              <a:rPr lang="en-US" sz="5080" b="1" dirty="0">
                <a:ln>
                  <a:solidFill>
                    <a:schemeClr val="tx1"/>
                  </a:solidFill>
                </a:ln>
              </a:rPr>
              <a:t>Lift high the cross, </a:t>
            </a:r>
          </a:p>
          <a:p>
            <a:pPr lvl="0" algn="r"/>
            <a:r>
              <a:rPr lang="en-US" sz="5080" b="1" dirty="0">
                <a:ln>
                  <a:solidFill>
                    <a:schemeClr val="tx1"/>
                  </a:solidFill>
                </a:ln>
              </a:rPr>
              <a:t>the love of Christ proclaim</a:t>
            </a:r>
          </a:p>
          <a:p>
            <a:pPr lvl="0" algn="r"/>
            <a:r>
              <a:rPr lang="en-US" sz="5080" b="1" dirty="0">
                <a:ln>
                  <a:solidFill>
                    <a:schemeClr val="tx1"/>
                  </a:solidFill>
                </a:ln>
              </a:rPr>
              <a:t>	till all the world adore</a:t>
            </a:r>
          </a:p>
          <a:p>
            <a:pPr lvl="0" algn="r"/>
            <a:r>
              <a:rPr lang="en-US" sz="5080" b="1" dirty="0">
                <a:ln>
                  <a:solidFill>
                    <a:schemeClr val="tx1"/>
                  </a:solidFill>
                </a:ln>
              </a:rPr>
              <a:t> his sacred name.</a:t>
            </a:r>
          </a:p>
          <a:p>
            <a:pPr lvl="0" algn="ctr"/>
            <a:endParaRPr lang="en-US" sz="1100" b="1" dirty="0"/>
          </a:p>
        </p:txBody>
      </p:sp>
    </p:spTree>
    <p:extLst>
      <p:ext uri="{BB962C8B-B14F-4D97-AF65-F5344CB8AC3E}">
        <p14:creationId xmlns:p14="http://schemas.microsoft.com/office/powerpoint/2010/main" val="38824831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BD2F4-0C71-4CE5-BB00-B3B34FFEE02C}"/>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609600" y="2133600"/>
            <a:ext cx="10972800" cy="2437590"/>
          </a:xfrm>
          <a:prstGeom prst="rect">
            <a:avLst/>
          </a:prstGeom>
        </p:spPr>
        <p:txBody>
          <a:bodyPr wrap="square">
            <a:spAutoFit/>
          </a:bodyPr>
          <a:lstStyle/>
          <a:p>
            <a:pPr lvl="0" algn="r"/>
            <a:r>
              <a:rPr lang="en-US" sz="5080" b="1" dirty="0">
                <a:ln>
                  <a:solidFill>
                    <a:schemeClr val="tx1"/>
                  </a:solidFill>
                </a:ln>
              </a:rPr>
              <a:t>O Lord, once lifted on the glorious tree,</a:t>
            </a:r>
          </a:p>
          <a:p>
            <a:pPr lvl="0" algn="r"/>
            <a:r>
              <a:rPr lang="en-US" sz="5080" b="1" dirty="0">
                <a:ln>
                  <a:solidFill>
                    <a:schemeClr val="tx1"/>
                  </a:solidFill>
                </a:ln>
              </a:rPr>
              <a:t>	as thou hast promised, </a:t>
            </a:r>
          </a:p>
          <a:p>
            <a:pPr lvl="0" algn="r"/>
            <a:r>
              <a:rPr lang="en-US" sz="5080" b="1" dirty="0">
                <a:ln>
                  <a:solidFill>
                    <a:schemeClr val="tx1"/>
                  </a:solidFill>
                </a:ln>
              </a:rPr>
              <a:t>draw us all to thee. </a:t>
            </a:r>
            <a:endParaRPr lang="en-US" sz="1100" b="1" dirty="0">
              <a:ln>
                <a:solidFill>
                  <a:schemeClr val="tx1"/>
                </a:solidFill>
              </a:ln>
            </a:endParaRPr>
          </a:p>
        </p:txBody>
      </p:sp>
    </p:spTree>
    <p:extLst>
      <p:ext uri="{BB962C8B-B14F-4D97-AF65-F5344CB8AC3E}">
        <p14:creationId xmlns:p14="http://schemas.microsoft.com/office/powerpoint/2010/main" val="11754380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BD2F4-0C71-4CE5-BB00-B3B34FFEE02C}"/>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533400" y="1828800"/>
            <a:ext cx="10972800" cy="3388620"/>
          </a:xfrm>
          <a:prstGeom prst="rect">
            <a:avLst/>
          </a:prstGeom>
        </p:spPr>
        <p:txBody>
          <a:bodyPr wrap="square">
            <a:spAutoFit/>
          </a:bodyPr>
          <a:lstStyle/>
          <a:p>
            <a:pPr lvl="0" algn="r"/>
            <a:r>
              <a:rPr lang="en-US" sz="5080" b="1" dirty="0">
                <a:ln>
                  <a:solidFill>
                    <a:schemeClr val="tx1"/>
                  </a:solidFill>
                </a:ln>
              </a:rPr>
              <a:t>Lift high the cross, </a:t>
            </a:r>
          </a:p>
          <a:p>
            <a:pPr lvl="0" algn="r"/>
            <a:r>
              <a:rPr lang="en-US" sz="5080" b="1" dirty="0">
                <a:ln>
                  <a:solidFill>
                    <a:schemeClr val="tx1"/>
                  </a:solidFill>
                </a:ln>
              </a:rPr>
              <a:t>the love of Christ proclaim</a:t>
            </a:r>
          </a:p>
          <a:p>
            <a:pPr lvl="0" algn="r"/>
            <a:r>
              <a:rPr lang="en-US" sz="5080" b="1" dirty="0">
                <a:ln>
                  <a:solidFill>
                    <a:schemeClr val="tx1"/>
                  </a:solidFill>
                </a:ln>
              </a:rPr>
              <a:t>	till all the world adore </a:t>
            </a:r>
          </a:p>
          <a:p>
            <a:pPr lvl="0" algn="r"/>
            <a:r>
              <a:rPr lang="en-US" sz="5080" b="1" dirty="0">
                <a:ln>
                  <a:solidFill>
                    <a:schemeClr val="tx1"/>
                  </a:solidFill>
                </a:ln>
              </a:rPr>
              <a:t>his sacred name.</a:t>
            </a:r>
          </a:p>
          <a:p>
            <a:pPr lvl="0" algn="ctr"/>
            <a:endParaRPr lang="en-US" sz="1100" b="1" dirty="0"/>
          </a:p>
        </p:txBody>
      </p:sp>
    </p:spTree>
    <p:extLst>
      <p:ext uri="{BB962C8B-B14F-4D97-AF65-F5344CB8AC3E}">
        <p14:creationId xmlns:p14="http://schemas.microsoft.com/office/powerpoint/2010/main" val="34015911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BD2F4-0C71-4CE5-BB00-B3B34FFEE02C}"/>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533400" y="2601080"/>
            <a:ext cx="10972800" cy="1655838"/>
          </a:xfrm>
          <a:prstGeom prst="rect">
            <a:avLst/>
          </a:prstGeom>
        </p:spPr>
        <p:txBody>
          <a:bodyPr wrap="square">
            <a:spAutoFit/>
          </a:bodyPr>
          <a:lstStyle/>
          <a:p>
            <a:pPr lvl="0" algn="r"/>
            <a:r>
              <a:rPr lang="en-US" sz="5080" b="1" dirty="0">
                <a:ln>
                  <a:solidFill>
                    <a:schemeClr val="tx1"/>
                  </a:solidFill>
                </a:ln>
              </a:rPr>
              <a:t>So shall our song of triumph ever be:</a:t>
            </a:r>
          </a:p>
          <a:p>
            <a:pPr lvl="0" algn="r"/>
            <a:r>
              <a:rPr lang="en-US" sz="5080" b="1" dirty="0">
                <a:ln>
                  <a:solidFill>
                    <a:schemeClr val="tx1"/>
                  </a:solidFill>
                </a:ln>
              </a:rPr>
              <a:t>	praise to the Crucified for victory! </a:t>
            </a:r>
            <a:endParaRPr lang="en-US" sz="1100" b="1" dirty="0">
              <a:ln>
                <a:solidFill>
                  <a:schemeClr val="tx1"/>
                </a:solidFill>
              </a:ln>
            </a:endParaRPr>
          </a:p>
        </p:txBody>
      </p:sp>
    </p:spTree>
    <p:extLst>
      <p:ext uri="{BB962C8B-B14F-4D97-AF65-F5344CB8AC3E}">
        <p14:creationId xmlns:p14="http://schemas.microsoft.com/office/powerpoint/2010/main" val="3080911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BD2F4-0C71-4CE5-BB00-B3B34FFEE02C}"/>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p:cNvSpPr/>
          <p:nvPr/>
        </p:nvSpPr>
        <p:spPr>
          <a:xfrm>
            <a:off x="609600" y="766732"/>
            <a:ext cx="10972800" cy="5324535"/>
          </a:xfrm>
          <a:prstGeom prst="rect">
            <a:avLst/>
          </a:prstGeom>
        </p:spPr>
        <p:txBody>
          <a:bodyPr wrap="square">
            <a:spAutoFit/>
          </a:bodyPr>
          <a:lstStyle/>
          <a:p>
            <a:pPr lvl="0" algn="r"/>
            <a:r>
              <a:rPr lang="en-US" sz="5080" b="1" dirty="0">
                <a:ln>
                  <a:solidFill>
                    <a:schemeClr val="tx1"/>
                  </a:solidFill>
                </a:ln>
              </a:rPr>
              <a:t>Lift high the cross, </a:t>
            </a:r>
          </a:p>
          <a:p>
            <a:pPr lvl="0" algn="r"/>
            <a:r>
              <a:rPr lang="en-US" sz="5080" b="1" dirty="0">
                <a:ln>
                  <a:solidFill>
                    <a:schemeClr val="tx1"/>
                  </a:solidFill>
                </a:ln>
              </a:rPr>
              <a:t>the love of Christ proclaim</a:t>
            </a:r>
          </a:p>
          <a:p>
            <a:pPr lvl="0" algn="r"/>
            <a:r>
              <a:rPr lang="en-US" sz="5080" b="1" dirty="0">
                <a:ln>
                  <a:solidFill>
                    <a:schemeClr val="tx1"/>
                  </a:solidFill>
                </a:ln>
              </a:rPr>
              <a:t>	till all the world adore </a:t>
            </a:r>
          </a:p>
          <a:p>
            <a:pPr lvl="0" algn="r"/>
            <a:r>
              <a:rPr lang="en-US" sz="5080" b="1" dirty="0">
                <a:ln>
                  <a:solidFill>
                    <a:schemeClr val="tx1"/>
                  </a:solidFill>
                </a:ln>
              </a:rPr>
              <a:t>his sacred name.</a:t>
            </a:r>
          </a:p>
          <a:p>
            <a:pPr lvl="0" algn="r"/>
            <a:endParaRPr lang="en-US" sz="5080" b="1" dirty="0">
              <a:ln>
                <a:solidFill>
                  <a:schemeClr val="tx1"/>
                </a:solidFill>
              </a:ln>
            </a:endParaRPr>
          </a:p>
          <a:p>
            <a:pPr lvl="0" algn="r"/>
            <a:r>
              <a:rPr lang="en-US" sz="2500" dirty="0">
                <a:ln>
                  <a:solidFill>
                    <a:schemeClr val="tx1"/>
                  </a:solidFill>
                </a:ln>
              </a:rPr>
              <a:t>Text: George W. </a:t>
            </a:r>
            <a:r>
              <a:rPr lang="en-US" sz="2500" dirty="0" err="1">
                <a:ln>
                  <a:solidFill>
                    <a:schemeClr val="tx1"/>
                  </a:solidFill>
                </a:ln>
              </a:rPr>
              <a:t>Kitchin</a:t>
            </a:r>
            <a:r>
              <a:rPr lang="en-US" sz="2500" dirty="0">
                <a:ln>
                  <a:solidFill>
                    <a:schemeClr val="tx1"/>
                  </a:solidFill>
                </a:ln>
              </a:rPr>
              <a:t>, 1827-1912; rev. Michael R. Newbolt, 1874-1956</a:t>
            </a:r>
          </a:p>
          <a:p>
            <a:pPr lvl="0" algn="r"/>
            <a:r>
              <a:rPr lang="en-US" sz="2500" dirty="0">
                <a:ln>
                  <a:solidFill>
                    <a:schemeClr val="tx1"/>
                  </a:solidFill>
                </a:ln>
              </a:rPr>
              <a:t>Text © 1974 Hope Publishing Company, Carol Stream, IL 60188. All rights reserved. Used by permission.</a:t>
            </a:r>
            <a:endParaRPr lang="en-US" sz="1100" b="1" dirty="0">
              <a:ln>
                <a:solidFill>
                  <a:schemeClr val="tx1"/>
                </a:solidFill>
              </a:ln>
            </a:endParaRPr>
          </a:p>
        </p:txBody>
      </p:sp>
    </p:spTree>
    <p:extLst>
      <p:ext uri="{BB962C8B-B14F-4D97-AF65-F5344CB8AC3E}">
        <p14:creationId xmlns:p14="http://schemas.microsoft.com/office/powerpoint/2010/main" val="32130714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woman&#10;&#10;Description automatically generated">
            <a:extLst>
              <a:ext uri="{FF2B5EF4-FFF2-40B4-BE49-F238E27FC236}">
                <a16:creationId xmlns:a16="http://schemas.microsoft.com/office/drawing/2014/main" id="{8D3BB6CA-6046-4DB7-9E36-27B3DDE3263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66000"/>
                    </a14:imgEffect>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200" y="-10886"/>
            <a:ext cx="12268200" cy="6868886"/>
          </a:xfrm>
          <a:prstGeom prst="rect">
            <a:avLst/>
          </a:prstGeom>
        </p:spPr>
      </p:pic>
      <p:sp>
        <p:nvSpPr>
          <p:cNvPr id="4" name="TextBox 3"/>
          <p:cNvSpPr txBox="1"/>
          <p:nvPr/>
        </p:nvSpPr>
        <p:spPr>
          <a:xfrm>
            <a:off x="304800" y="304800"/>
            <a:ext cx="5638800" cy="6364819"/>
          </a:xfrm>
          <a:prstGeom prst="rect">
            <a:avLst/>
          </a:prstGeom>
          <a:noFill/>
        </p:spPr>
        <p:txBody>
          <a:bodyPr wrap="square" rtlCol="0">
            <a:spAutoFit/>
          </a:bodyPr>
          <a:lstStyle/>
          <a:p>
            <a:r>
              <a:rPr lang="en-US" sz="5080" b="1" dirty="0">
                <a:ln>
                  <a:solidFill>
                    <a:schemeClr val="bg1"/>
                  </a:solidFill>
                </a:ln>
                <a:solidFill>
                  <a:schemeClr val="bg1"/>
                </a:solidFill>
                <a:effectLst>
                  <a:outerShdw blurRad="50800" dist="38100" dir="2700000" algn="tl" rotWithShape="0">
                    <a:prstClr val="black">
                      <a:alpha val="40000"/>
                    </a:prstClr>
                  </a:outerShdw>
                </a:effectLst>
              </a:rPr>
              <a:t>DISMISSAL</a:t>
            </a:r>
          </a:p>
          <a:p>
            <a:endParaRPr lang="en-US" sz="1000" dirty="0">
              <a:ln>
                <a:solidFill>
                  <a:schemeClr val="bg1"/>
                </a:solidFill>
              </a:ln>
              <a:solidFill>
                <a:schemeClr val="bg1"/>
              </a:solidFill>
              <a:effectLst>
                <a:outerShdw blurRad="50800" dist="38100" dir="2700000" algn="tl" rotWithShape="0">
                  <a:prstClr val="black">
                    <a:alpha val="40000"/>
                  </a:prstClr>
                </a:outerShdw>
              </a:effectLst>
            </a:endParaRPr>
          </a:p>
          <a:p>
            <a:endParaRPr lang="en-US" sz="1000" dirty="0">
              <a:ln>
                <a:solidFill>
                  <a:schemeClr val="bg1"/>
                </a:solidFill>
              </a:ln>
              <a:solidFill>
                <a:schemeClr val="bg1"/>
              </a:solidFill>
              <a:effectLst>
                <a:outerShdw blurRad="50800" dist="38100" dir="2700000" algn="tl" rotWithShape="0">
                  <a:prstClr val="black">
                    <a:alpha val="40000"/>
                  </a:prstClr>
                </a:outerShdw>
              </a:effectLst>
            </a:endParaRPr>
          </a:p>
          <a:p>
            <a:endParaRPr lang="en-US" sz="1000" dirty="0">
              <a:ln>
                <a:solidFill>
                  <a:schemeClr val="bg1"/>
                </a:solidFill>
              </a:ln>
              <a:solidFill>
                <a:schemeClr val="bg1"/>
              </a:solidFill>
              <a:effectLst>
                <a:outerShdw blurRad="50800" dist="38100" dir="2700000" algn="tl" rotWithShape="0">
                  <a:prstClr val="black">
                    <a:alpha val="40000"/>
                  </a:prstClr>
                </a:outerShdw>
              </a:effectLst>
            </a:endParaRPr>
          </a:p>
          <a:p>
            <a:r>
              <a:rPr lang="en-US" sz="4400" i="1" dirty="0">
                <a:ln>
                  <a:solidFill>
                    <a:schemeClr val="bg1"/>
                  </a:solidFill>
                </a:ln>
                <a:solidFill>
                  <a:schemeClr val="bg1"/>
                </a:solidFill>
                <a:effectLst>
                  <a:outerShdw blurRad="50800" dist="38100" dir="2700000" algn="tl" rotWithShape="0">
                    <a:prstClr val="black">
                      <a:alpha val="40000"/>
                    </a:prstClr>
                  </a:outerShdw>
                </a:effectLst>
              </a:rPr>
              <a:t>Go in peace. </a:t>
            </a:r>
          </a:p>
          <a:p>
            <a:r>
              <a:rPr lang="en-US" sz="4400" i="1" dirty="0">
                <a:ln>
                  <a:solidFill>
                    <a:schemeClr val="bg1"/>
                  </a:solidFill>
                </a:ln>
                <a:solidFill>
                  <a:schemeClr val="bg1"/>
                </a:solidFill>
                <a:effectLst>
                  <a:outerShdw blurRad="50800" dist="38100" dir="2700000" algn="tl" rotWithShape="0">
                    <a:prstClr val="black">
                      <a:alpha val="40000"/>
                    </a:prstClr>
                  </a:outerShdw>
                </a:effectLst>
              </a:rPr>
              <a:t>Christ is our King.</a:t>
            </a:r>
          </a:p>
          <a:p>
            <a:r>
              <a:rPr lang="en-US" sz="5080" b="1" dirty="0">
                <a:ln>
                  <a:solidFill>
                    <a:schemeClr val="bg1"/>
                  </a:solidFill>
                </a:ln>
                <a:solidFill>
                  <a:schemeClr val="bg1"/>
                </a:solidFill>
                <a:effectLst>
                  <a:outerShdw blurRad="50800" dist="38100" dir="2700000" algn="tl" rotWithShape="0">
                    <a:prstClr val="black">
                      <a:alpha val="40000"/>
                    </a:prstClr>
                  </a:outerShdw>
                </a:effectLst>
              </a:rPr>
              <a:t>Thanks be to God.</a:t>
            </a:r>
          </a:p>
          <a:p>
            <a:endParaRPr lang="en-US" sz="2800" dirty="0">
              <a:ln>
                <a:solidFill>
                  <a:schemeClr val="bg1"/>
                </a:solidFill>
              </a:ln>
              <a:solidFill>
                <a:schemeClr val="bg1"/>
              </a:solidFill>
            </a:endParaRPr>
          </a:p>
          <a:p>
            <a:endParaRPr lang="en-US" sz="2000" dirty="0">
              <a:ln>
                <a:solidFill>
                  <a:schemeClr val="bg1"/>
                </a:solidFill>
              </a:ln>
              <a:solidFill>
                <a:schemeClr val="bg1"/>
              </a:solidFill>
            </a:endParaRPr>
          </a:p>
          <a:p>
            <a:endParaRPr lang="en-US" sz="2000" dirty="0">
              <a:ln>
                <a:solidFill>
                  <a:schemeClr val="bg1"/>
                </a:solidFill>
              </a:ln>
              <a:solidFill>
                <a:schemeClr val="bg1"/>
              </a:solidFill>
            </a:endParaRPr>
          </a:p>
          <a:p>
            <a:r>
              <a:rPr lang="en-US" sz="2000" dirty="0">
                <a:ln>
                  <a:solidFill>
                    <a:schemeClr val="bg1"/>
                  </a:solidFill>
                </a:ln>
                <a:solidFill>
                  <a:schemeClr val="bg1"/>
                </a:solidFill>
              </a:rPr>
              <a:t>Liturgy reprinted from </a:t>
            </a:r>
            <a:r>
              <a:rPr lang="en-US" sz="2000" u="sng" dirty="0">
                <a:ln>
                  <a:solidFill>
                    <a:schemeClr val="bg1"/>
                  </a:solidFill>
                </a:ln>
                <a:solidFill>
                  <a:schemeClr val="bg1"/>
                </a:solidFill>
              </a:rPr>
              <a:t>Lutheran Book of Worship</a:t>
            </a:r>
            <a:r>
              <a:rPr lang="en-US" sz="2000" dirty="0">
                <a:ln>
                  <a:solidFill>
                    <a:schemeClr val="bg1"/>
                  </a:solidFill>
                </a:ln>
                <a:solidFill>
                  <a:schemeClr val="bg1"/>
                </a:solidFill>
              </a:rPr>
              <a:t> © 1978 and </a:t>
            </a:r>
            <a:r>
              <a:rPr lang="en-US" sz="2000" u="sng" dirty="0">
                <a:ln>
                  <a:solidFill>
                    <a:schemeClr val="bg1"/>
                  </a:solidFill>
                </a:ln>
                <a:solidFill>
                  <a:schemeClr val="bg1"/>
                </a:solidFill>
              </a:rPr>
              <a:t>Evangelical Lutheran Worship</a:t>
            </a:r>
            <a:r>
              <a:rPr lang="en-US" sz="2000" dirty="0">
                <a:ln>
                  <a:solidFill>
                    <a:schemeClr val="bg1"/>
                  </a:solidFill>
                </a:ln>
                <a:solidFill>
                  <a:schemeClr val="bg1"/>
                </a:solidFill>
              </a:rPr>
              <a:t> © 2006. Augsburg Fortress. All rights reserved. Liturgy also reprinted from </a:t>
            </a:r>
            <a:r>
              <a:rPr lang="en-US" sz="2000" u="sng" dirty="0">
                <a:ln>
                  <a:solidFill>
                    <a:schemeClr val="bg1"/>
                  </a:solidFill>
                </a:ln>
                <a:solidFill>
                  <a:schemeClr val="bg1"/>
                </a:solidFill>
              </a:rPr>
              <a:t>Sundays and Seasons</a:t>
            </a:r>
            <a:r>
              <a:rPr lang="en-US" sz="2000" dirty="0">
                <a:ln>
                  <a:solidFill>
                    <a:schemeClr val="bg1"/>
                  </a:solidFill>
                </a:ln>
                <a:solidFill>
                  <a:schemeClr val="bg1"/>
                </a:solidFill>
              </a:rPr>
              <a:t>, © 2016 Augsburg Fortress. All rights reserved. Used by permission of Augsburg Fortress license #SB121760.</a:t>
            </a:r>
          </a:p>
        </p:txBody>
      </p:sp>
      <p:pic>
        <p:nvPicPr>
          <p:cNvPr id="2" name="Picture 1" descr="A picture containing text&#10;&#10;Description automatically generated">
            <a:extLst>
              <a:ext uri="{FF2B5EF4-FFF2-40B4-BE49-F238E27FC236}">
                <a16:creationId xmlns:a16="http://schemas.microsoft.com/office/drawing/2014/main" id="{E614A876-BF54-8757-92E3-08131D304E7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7025" r="1" b="21855"/>
          <a:stretch/>
        </p:blipFill>
        <p:spPr>
          <a:xfrm>
            <a:off x="5181600" y="10"/>
            <a:ext cx="7010400" cy="6857990"/>
          </a:xfrm>
          <a:custGeom>
            <a:avLst/>
            <a:gdLst>
              <a:gd name="connsiteX0" fmla="*/ 0 w 11841276"/>
              <a:gd name="connsiteY0" fmla="*/ 0 h 6858000"/>
              <a:gd name="connsiteX1" fmla="*/ 11841276 w 11841276"/>
              <a:gd name="connsiteY1" fmla="*/ 0 h 6858000"/>
              <a:gd name="connsiteX2" fmla="*/ 11841276 w 11841276"/>
              <a:gd name="connsiteY2" fmla="*/ 6858000 h 6858000"/>
              <a:gd name="connsiteX3" fmla="*/ 3176154 w 118412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841276" h="6858000">
                <a:moveTo>
                  <a:pt x="0" y="0"/>
                </a:moveTo>
                <a:lnTo>
                  <a:pt x="11841276" y="0"/>
                </a:lnTo>
                <a:lnTo>
                  <a:pt x="11841276" y="6858000"/>
                </a:lnTo>
                <a:lnTo>
                  <a:pt x="3176154" y="6858000"/>
                </a:lnTo>
                <a:close/>
              </a:path>
            </a:pathLst>
          </a:custGeom>
        </p:spPr>
      </p:pic>
      <p:sp>
        <p:nvSpPr>
          <p:cNvPr id="3" name="TextBox 2">
            <a:extLst>
              <a:ext uri="{FF2B5EF4-FFF2-40B4-BE49-F238E27FC236}">
                <a16:creationId xmlns:a16="http://schemas.microsoft.com/office/drawing/2014/main" id="{FAC2ECAD-6623-0C44-D23C-E0660AF98363}"/>
              </a:ext>
            </a:extLst>
          </p:cNvPr>
          <p:cNvSpPr txBox="1"/>
          <p:nvPr/>
        </p:nvSpPr>
        <p:spPr>
          <a:xfrm>
            <a:off x="10752699" y="6657945"/>
            <a:ext cx="1439301" cy="307777"/>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6" tooltip="http://www.discerninghearts.com/catholic-podcasts/christian-apologetics-with-dr-r-r-ren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2978090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in front of a building&#10;&#10;Description automatically generated with low confidence">
            <a:extLst>
              <a:ext uri="{FF2B5EF4-FFF2-40B4-BE49-F238E27FC236}">
                <a16:creationId xmlns:a16="http://schemas.microsoft.com/office/drawing/2014/main" id="{9B32F7CE-8FC4-8F4D-914F-8AC33E893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9715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ed pencils&#10;&#10;Description automatically generated with low confidence">
            <a:extLst>
              <a:ext uri="{FF2B5EF4-FFF2-40B4-BE49-F238E27FC236}">
                <a16:creationId xmlns:a16="http://schemas.microsoft.com/office/drawing/2014/main" id="{A706C12D-ABF4-D891-0D11-7BC6F9D1C59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21" r="15908"/>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4B0952A5-7CC4-E227-DD63-3C0E0AF9D4F2}"/>
              </a:ext>
            </a:extLst>
          </p:cNvPr>
          <p:cNvSpPr/>
          <p:nvPr/>
        </p:nvSpPr>
        <p:spPr>
          <a:xfrm>
            <a:off x="1017271" y="492811"/>
            <a:ext cx="10549890" cy="5626156"/>
          </a:xfrm>
          <a:prstGeom prst="rect">
            <a:avLst/>
          </a:prstGeom>
          <a:noFill/>
        </p:spPr>
        <p:txBody>
          <a:bodyPr wrap="square" lIns="91440" tIns="45720" rIns="91440" bIns="45720">
            <a:spAutoFit/>
          </a:bodyPr>
          <a:lstStyle/>
          <a:p>
            <a:pPr algn="ctr"/>
            <a:r>
              <a:rPr lang="en-US" sz="5080" dirty="0">
                <a:ln w="0">
                  <a:noFill/>
                </a:ln>
                <a:solidFill>
                  <a:schemeClr val="bg1"/>
                </a:solidFill>
                <a:effectLst>
                  <a:outerShdw blurRad="38100" dist="19050" dir="2700000" algn="tl" rotWithShape="0">
                    <a:schemeClr val="dk1">
                      <a:alpha val="40000"/>
                    </a:schemeClr>
                  </a:outerShdw>
                </a:effectLst>
              </a:rPr>
              <a:t>ELEMENTARY AGE</a:t>
            </a:r>
          </a:p>
          <a:p>
            <a:pPr algn="ctr"/>
            <a:r>
              <a:rPr lang="en-US" sz="5080" dirty="0">
                <a:ln w="0">
                  <a:noFill/>
                </a:ln>
                <a:solidFill>
                  <a:schemeClr val="bg1"/>
                </a:solidFill>
                <a:effectLst>
                  <a:outerShdw blurRad="38100" dist="19050" dir="2700000" algn="tl" rotWithShape="0">
                    <a:schemeClr val="dk1">
                      <a:alpha val="40000"/>
                    </a:schemeClr>
                  </a:outerShdw>
                </a:effectLst>
              </a:rPr>
              <a:t>FAITH FORMATION </a:t>
            </a:r>
            <a:r>
              <a:rPr lang="en-US" sz="5080" b="0" cap="none" spc="0" dirty="0">
                <a:ln w="0">
                  <a:noFill/>
                </a:ln>
                <a:solidFill>
                  <a:schemeClr val="bg1"/>
                </a:solidFill>
                <a:effectLst>
                  <a:outerShdw blurRad="38100" dist="19050" dir="2700000" algn="tl" rotWithShape="0">
                    <a:schemeClr val="dk1">
                      <a:alpha val="40000"/>
                    </a:schemeClr>
                  </a:outerShdw>
                </a:effectLst>
              </a:rPr>
              <a:t>2022</a:t>
            </a:r>
          </a:p>
          <a:p>
            <a:pPr algn="ctr"/>
            <a:endParaRPr lang="en-US" dirty="0">
              <a:ln w="0">
                <a:noFill/>
              </a:ln>
              <a:solidFill>
                <a:schemeClr val="bg1"/>
              </a:solidFill>
              <a:effectLst>
                <a:outerShdw blurRad="38100" dist="19050" dir="2700000" algn="tl" rotWithShape="0">
                  <a:schemeClr val="dk1">
                    <a:alpha val="40000"/>
                  </a:schemeClr>
                </a:outerShdw>
              </a:effectLst>
            </a:endParaRPr>
          </a:p>
          <a:p>
            <a:pPr algn="ctr"/>
            <a:r>
              <a:rPr lang="en-US" sz="4400" dirty="0">
                <a:ln w="0">
                  <a:noFill/>
                </a:ln>
                <a:solidFill>
                  <a:schemeClr val="bg1"/>
                </a:solidFill>
                <a:effectLst>
                  <a:outerShdw blurRad="38100" dist="19050" dir="2700000" algn="tl" rotWithShape="0">
                    <a:schemeClr val="dk1">
                      <a:alpha val="40000"/>
                    </a:schemeClr>
                  </a:outerShdw>
                </a:effectLst>
              </a:rPr>
              <a:t>September 11 – Family Service Project</a:t>
            </a:r>
          </a:p>
          <a:p>
            <a:pPr algn="ctr"/>
            <a:r>
              <a:rPr lang="en-US" sz="4400" b="0" cap="none" spc="0" dirty="0">
                <a:ln w="0">
                  <a:noFill/>
                </a:ln>
                <a:solidFill>
                  <a:schemeClr val="bg1"/>
                </a:solidFill>
                <a:effectLst>
                  <a:outerShdw blurRad="38100" dist="19050" dir="2700000" algn="tl" rotWithShape="0">
                    <a:schemeClr val="dk1">
                      <a:alpha val="40000"/>
                    </a:schemeClr>
                  </a:outerShdw>
                </a:effectLst>
              </a:rPr>
              <a:t>September 18 – “Faith Formation to Go”</a:t>
            </a:r>
          </a:p>
          <a:p>
            <a:pPr algn="ctr"/>
            <a:r>
              <a:rPr lang="en-US" sz="4400" dirty="0">
                <a:ln w="0">
                  <a:noFill/>
                </a:ln>
                <a:solidFill>
                  <a:schemeClr val="bg1"/>
                </a:solidFill>
                <a:effectLst>
                  <a:outerShdw blurRad="38100" dist="19050" dir="2700000" algn="tl" rotWithShape="0">
                    <a:schemeClr val="dk1">
                      <a:alpha val="40000"/>
                    </a:schemeClr>
                  </a:outerShdw>
                </a:effectLst>
              </a:rPr>
              <a:t>September 25 – Faith Formation Class </a:t>
            </a:r>
          </a:p>
          <a:p>
            <a:pPr algn="ctr"/>
            <a:r>
              <a:rPr lang="en-US" sz="4400" dirty="0">
                <a:ln w="0">
                  <a:noFill/>
                </a:ln>
                <a:solidFill>
                  <a:schemeClr val="bg1"/>
                </a:solidFill>
                <a:effectLst>
                  <a:outerShdw blurRad="38100" dist="19050" dir="2700000" algn="tl" rotWithShape="0">
                    <a:schemeClr val="dk1">
                      <a:alpha val="40000"/>
                    </a:schemeClr>
                  </a:outerShdw>
                </a:effectLst>
              </a:rPr>
              <a:t>after Worship</a:t>
            </a:r>
            <a:endParaRPr lang="en-US" sz="4400" b="0" cap="none" spc="0" dirty="0">
              <a:ln w="0">
                <a:noFill/>
              </a:ln>
              <a:solidFill>
                <a:schemeClr val="bg1"/>
              </a:solidFill>
              <a:effectLst>
                <a:outerShdw blurRad="38100" dist="19050" dir="2700000" algn="tl" rotWithShape="0">
                  <a:schemeClr val="dk1">
                    <a:alpha val="40000"/>
                  </a:schemeClr>
                </a:outerShdw>
              </a:effectLst>
            </a:endParaRP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69774487"/>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cake, white, cut&#10;&#10;Description automatically generated">
            <a:extLst>
              <a:ext uri="{FF2B5EF4-FFF2-40B4-BE49-F238E27FC236}">
                <a16:creationId xmlns:a16="http://schemas.microsoft.com/office/drawing/2014/main" id="{42243080-4F87-0E57-A414-D1F8AACB5A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a:solidFill>
            <a:schemeClr val="accent4">
              <a:lumMod val="75000"/>
              <a:alpha val="0"/>
            </a:schemeClr>
          </a:solidFill>
          <a:ln>
            <a:noFill/>
          </a:ln>
        </p:spPr>
      </p:pic>
      <p:pic>
        <p:nvPicPr>
          <p:cNvPr id="3" name="Picture 2" descr="A picture containing snow, man, food, laying&#10;&#10;Description automatically generated">
            <a:extLst>
              <a:ext uri="{FF2B5EF4-FFF2-40B4-BE49-F238E27FC236}">
                <a16:creationId xmlns:a16="http://schemas.microsoft.com/office/drawing/2014/main" id="{0B2D4F40-999A-47CF-0370-AE6E2A0E66B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9061" y="-462579"/>
            <a:ext cx="13011062" cy="8050797"/>
          </a:xfrm>
          <a:prstGeom prst="rect">
            <a:avLst/>
          </a:prstGeom>
        </p:spPr>
      </p:pic>
      <p:pic>
        <p:nvPicPr>
          <p:cNvPr id="7" name="Picture 6">
            <a:extLst>
              <a:ext uri="{FF2B5EF4-FFF2-40B4-BE49-F238E27FC236}">
                <a16:creationId xmlns:a16="http://schemas.microsoft.com/office/drawing/2014/main" id="{8721296C-3A28-AA04-9D03-39FAC732B7C2}"/>
              </a:ext>
            </a:extLst>
          </p:cNvPr>
          <p:cNvPicPr>
            <a:picLocks noChangeAspect="1"/>
          </p:cNvPicPr>
          <p:nvPr/>
        </p:nvPicPr>
        <p:blipFill rotWithShape="1">
          <a:blip r:embed="rId5">
            <a:extLst>
              <a:ext uri="{28A0092B-C50C-407E-A947-70E740481C1C}">
                <a14:useLocalDpi xmlns:a14="http://schemas.microsoft.com/office/drawing/2010/main" val="0"/>
              </a:ext>
            </a:extLst>
          </a:blip>
          <a:srcRect l="1797" t="1880" b="1579"/>
          <a:stretch/>
        </p:blipFill>
        <p:spPr>
          <a:xfrm>
            <a:off x="-232228" y="-195536"/>
            <a:ext cx="5326742" cy="75167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AB83FA30-2870-7182-A3E6-DDC7EC129E00}"/>
              </a:ext>
            </a:extLst>
          </p:cNvPr>
          <p:cNvSpPr txBox="1"/>
          <p:nvPr/>
        </p:nvSpPr>
        <p:spPr>
          <a:xfrm>
            <a:off x="5521452" y="869555"/>
            <a:ext cx="6094476" cy="5139869"/>
          </a:xfrm>
          <a:prstGeom prst="rect">
            <a:avLst/>
          </a:prstGeom>
          <a:noFill/>
        </p:spPr>
        <p:txBody>
          <a:bodyPr wrap="square">
            <a:spAutoFit/>
          </a:bodyPr>
          <a:lstStyle/>
          <a:p>
            <a:pPr algn="ctr"/>
            <a:r>
              <a:rPr lang="en-US" sz="48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rPr>
              <a:t>Sundays@6</a:t>
            </a:r>
          </a:p>
          <a:p>
            <a:pPr algn="ctr"/>
            <a:r>
              <a:rPr lang="en-US" sz="36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rPr>
              <a:t>Adult Faith Formation</a:t>
            </a:r>
          </a:p>
          <a:p>
            <a:pPr algn="ctr"/>
            <a:br>
              <a:rPr lang="en-US" sz="24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rPr>
            </a:br>
            <a:r>
              <a:rPr lang="en-US" sz="3600" i="1"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rPr>
              <a:t>Beginning September 18</a:t>
            </a:r>
          </a:p>
          <a:p>
            <a:pPr algn="ctr"/>
            <a:r>
              <a:rPr lang="en-US" sz="3600" i="1"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rPr>
              <a:t>6 to 7 p.m. on Zoom</a:t>
            </a:r>
          </a:p>
          <a:p>
            <a:pPr algn="ctr"/>
            <a:endParaRPr lang="en-US" sz="3600" i="1"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endParaRPr>
          </a:p>
          <a:p>
            <a:pPr algn="ctr"/>
            <a:r>
              <a:rPr lang="en-US" sz="28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rPr>
              <a:t>For details contact</a:t>
            </a:r>
          </a:p>
          <a:p>
            <a:pPr algn="ctr"/>
            <a:r>
              <a:rPr lang="en-US" sz="28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rPr>
              <a:t>Debi and Pete </a:t>
            </a:r>
            <a:r>
              <a:rPr lang="en-US" sz="2800" dirty="0" err="1">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rPr>
              <a:t>Ellersten</a:t>
            </a:r>
            <a:endParaRPr lang="en-US" sz="28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endParaRPr>
          </a:p>
          <a:p>
            <a:pPr algn="ctr"/>
            <a:r>
              <a:rPr lang="en-US" sz="28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hlinkClick r:id="rId6">
                  <a:extLst>
                    <a:ext uri="{A12FA001-AC4F-418D-AE19-62706E023703}">
                      <ahyp:hlinkClr xmlns:ahyp="http://schemas.microsoft.com/office/drawing/2018/hyperlinkcolor" val="tx"/>
                    </a:ext>
                  </a:extLst>
                </a:hlinkClick>
              </a:rPr>
              <a:t>Edmund.ellertsen85@gmail.com</a:t>
            </a:r>
            <a:endParaRPr lang="en-US" sz="28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endParaRPr>
          </a:p>
          <a:p>
            <a:pPr algn="ctr"/>
            <a:r>
              <a:rPr lang="en-US" sz="28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rPr>
              <a:t>Or 217-793-2587</a:t>
            </a:r>
            <a:endParaRPr lang="en-US" sz="1800" dirty="0">
              <a:ln w="0">
                <a:solidFill>
                  <a:schemeClr val="accent4">
                    <a:lumMod val="75000"/>
                  </a:schemeClr>
                </a:solidFill>
              </a:ln>
              <a:solidFill>
                <a:schemeClr val="accent4">
                  <a:lumMod val="75000"/>
                </a:schemeClr>
              </a:solidFill>
              <a:effectLst>
                <a:outerShdw blurRad="38100" dist="19050" dir="2700000" algn="tl" rotWithShape="0">
                  <a:schemeClr val="dk1">
                    <a:alpha val="40000"/>
                  </a:schemeClr>
                </a:outerShdw>
              </a:effectLst>
              <a:latin typeface="Calisto MT" panose="02040603050505030304" pitchFamily="18" charset="0"/>
            </a:endParaRPr>
          </a:p>
        </p:txBody>
      </p:sp>
    </p:spTree>
    <p:extLst>
      <p:ext uri="{BB962C8B-B14F-4D97-AF65-F5344CB8AC3E}">
        <p14:creationId xmlns:p14="http://schemas.microsoft.com/office/powerpoint/2010/main" val="2403549474"/>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5DA3B4-7ABF-C3A8-AC52-1AA7382EFF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1BD21D4-97B9-A7CF-4DF4-AB1696902CCA}"/>
              </a:ext>
            </a:extLst>
          </p:cNvPr>
          <p:cNvSpPr/>
          <p:nvPr/>
        </p:nvSpPr>
        <p:spPr>
          <a:xfrm>
            <a:off x="648353" y="1544032"/>
            <a:ext cx="4801314" cy="3982244"/>
          </a:xfrm>
          <a:prstGeom prst="rect">
            <a:avLst/>
          </a:prstGeom>
          <a:noFill/>
        </p:spPr>
        <p:txBody>
          <a:bodyPr wrap="none" lIns="91440" tIns="45720" rIns="91440" bIns="45720">
            <a:spAutoFit/>
          </a:bodyPr>
          <a:lstStyle/>
          <a:p>
            <a:pPr marL="0" marR="0" indent="0" algn="ctr">
              <a:lnSpc>
                <a:spcPct val="119000"/>
              </a:lnSpc>
              <a:spcBef>
                <a:spcPts val="0"/>
              </a:spcBef>
              <a:spcAft>
                <a:spcPts val="0"/>
              </a:spcAft>
            </a:pPr>
            <a:r>
              <a:rPr lang="en-US" sz="5400" dirty="0">
                <a:ln w="0"/>
                <a:effectLst>
                  <a:outerShdw blurRad="38100" dist="19050" dir="2700000" algn="tl" rotWithShape="0">
                    <a:schemeClr val="dk1">
                      <a:alpha val="40000"/>
                    </a:schemeClr>
                  </a:outerShdw>
                </a:effectLst>
              </a:rPr>
              <a:t>September </a:t>
            </a:r>
            <a:r>
              <a:rPr lang="fi-FI" sz="5400" kern="1400" dirty="0">
                <a:ln>
                  <a:noFill/>
                </a:ln>
                <a:solidFill>
                  <a:srgbClr val="000000"/>
                </a:solidFill>
                <a:effectLst>
                  <a:outerShdw blurRad="38100" dist="38100" dir="2700000" algn="tl">
                    <a:srgbClr val="000000">
                      <a:alpha val="43137"/>
                    </a:srgbClr>
                  </a:outerShdw>
                </a:effectLst>
                <a:latin typeface="Calibri" panose="020F0502020204030204" pitchFamily="34" charset="0"/>
              </a:rPr>
              <a:t>19</a:t>
            </a:r>
            <a:r>
              <a:rPr lang="fi-FI" sz="5400" kern="1400" dirty="0">
                <a:ln>
                  <a:noFill/>
                </a:ln>
                <a:solidFill>
                  <a:srgbClr val="000000"/>
                </a:solidFill>
                <a:effectLst/>
                <a:latin typeface="Calibri" panose="020F0502020204030204" pitchFamily="34" charset="0"/>
              </a:rPr>
              <a:t>	</a:t>
            </a:r>
          </a:p>
          <a:p>
            <a:pPr algn="ctr">
              <a:lnSpc>
                <a:spcPct val="119000"/>
              </a:lnSpc>
            </a:pPr>
            <a:r>
              <a:rPr lang="en-US" sz="5400" b="0" cap="none" spc="0" dirty="0">
                <a:ln w="0"/>
                <a:solidFill>
                  <a:schemeClr val="accent4">
                    <a:lumMod val="50000"/>
                  </a:schemeClr>
                </a:solidFill>
                <a:effectLst>
                  <a:outerShdw blurRad="38100" dist="19050" dir="2700000" algn="tl" rotWithShape="0">
                    <a:schemeClr val="dk1">
                      <a:alpha val="40000"/>
                    </a:schemeClr>
                  </a:outerShdw>
                </a:effectLst>
                <a:latin typeface="Baguet Script" panose="00000500000000000000" pitchFamily="2" charset="0"/>
              </a:rPr>
              <a:t>Elijah Hamilton</a:t>
            </a:r>
            <a:r>
              <a:rPr lang="fi-FI" sz="4800" kern="1400" dirty="0">
                <a:ln>
                  <a:noFill/>
                </a:ln>
                <a:solidFill>
                  <a:srgbClr val="000000"/>
                </a:solidFill>
                <a:effectLst/>
                <a:latin typeface="Calibri" panose="020F0502020204030204" pitchFamily="34" charset="0"/>
              </a:rPr>
              <a:t>	</a:t>
            </a:r>
          </a:p>
          <a:p>
            <a:pPr marL="0" marR="0" indent="0" algn="ctr">
              <a:lnSpc>
                <a:spcPct val="119000"/>
              </a:lnSpc>
              <a:spcBef>
                <a:spcPts val="0"/>
              </a:spcBef>
              <a:spcAft>
                <a:spcPts val="0"/>
              </a:spcAft>
            </a:pPr>
            <a:r>
              <a:rPr lang="fi-FI" sz="5400" kern="1400" dirty="0">
                <a:ln>
                  <a:noFill/>
                </a:ln>
                <a:solidFill>
                  <a:srgbClr val="000000"/>
                </a:solidFill>
                <a:effectLst>
                  <a:outerShdw blurRad="38100" dist="38100" dir="2700000" algn="tl">
                    <a:srgbClr val="000000">
                      <a:alpha val="43137"/>
                    </a:srgbClr>
                  </a:outerShdw>
                </a:effectLst>
                <a:latin typeface="Calibri" panose="020F0502020204030204" pitchFamily="34" charset="0"/>
              </a:rPr>
              <a:t>September 23</a:t>
            </a:r>
            <a:endParaRPr lang="en-US" sz="6600" dirty="0">
              <a:ln w="0"/>
              <a:effectLst>
                <a:outerShdw blurRad="38100" dist="19050" dir="2700000" algn="tl" rotWithShape="0">
                  <a:schemeClr val="dk1">
                    <a:alpha val="40000"/>
                  </a:schemeClr>
                </a:outerShdw>
              </a:effectLst>
            </a:endParaRPr>
          </a:p>
          <a:p>
            <a:pPr algn="ctr"/>
            <a:r>
              <a:rPr lang="en-US" sz="6000" dirty="0">
                <a:ln w="0"/>
                <a:solidFill>
                  <a:schemeClr val="accent4">
                    <a:lumMod val="50000"/>
                  </a:schemeClr>
                </a:solidFill>
                <a:effectLst>
                  <a:outerShdw blurRad="38100" dist="19050" dir="2700000" algn="tl" rotWithShape="0">
                    <a:schemeClr val="dk1">
                      <a:alpha val="40000"/>
                    </a:schemeClr>
                  </a:outerShdw>
                </a:effectLst>
                <a:latin typeface="Baguet Script" panose="00000500000000000000" pitchFamily="2" charset="0"/>
              </a:rPr>
              <a:t>Jean Tweet</a:t>
            </a:r>
            <a:endParaRPr lang="en-US" sz="4400" dirty="0">
              <a:ln w="0"/>
              <a:solidFill>
                <a:schemeClr val="accent4">
                  <a:lumMod val="50000"/>
                </a:schemeClr>
              </a:solidFill>
              <a:effectLst>
                <a:outerShdw blurRad="38100" dist="19050" dir="2700000" algn="tl" rotWithShape="0">
                  <a:schemeClr val="dk1">
                    <a:alpha val="40000"/>
                  </a:schemeClr>
                </a:outerShdw>
              </a:effectLst>
              <a:latin typeface="Baguet Script" panose="00000500000000000000" pitchFamily="2" charset="0"/>
            </a:endParaRPr>
          </a:p>
        </p:txBody>
      </p:sp>
    </p:spTree>
    <p:extLst>
      <p:ext uri="{BB962C8B-B14F-4D97-AF65-F5344CB8AC3E}">
        <p14:creationId xmlns:p14="http://schemas.microsoft.com/office/powerpoint/2010/main" val="2815076088"/>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958E3-5831-488C-BA82-CC5E8E17D9A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325" r="1" b="1"/>
          <a:stretch/>
        </p:blipFill>
        <p:spPr>
          <a:xfrm>
            <a:off x="765050" y="1355177"/>
            <a:ext cx="6015897" cy="4147645"/>
          </a:xfrm>
          <a:prstGeom prst="rect">
            <a:avLst/>
          </a:prstGeom>
        </p:spPr>
      </p:pic>
      <p:sp>
        <p:nvSpPr>
          <p:cNvPr id="4" name="TextBox 3">
            <a:extLst>
              <a:ext uri="{FF2B5EF4-FFF2-40B4-BE49-F238E27FC236}">
                <a16:creationId xmlns:a16="http://schemas.microsoft.com/office/drawing/2014/main" id="{DD1F319A-8899-40EC-A724-E949F3730C42}"/>
              </a:ext>
            </a:extLst>
          </p:cNvPr>
          <p:cNvSpPr txBox="1"/>
          <p:nvPr/>
        </p:nvSpPr>
        <p:spPr>
          <a:xfrm>
            <a:off x="7713579" y="897000"/>
            <a:ext cx="4267200" cy="5064000"/>
          </a:xfrm>
          <a:prstGeom prst="rect">
            <a:avLst/>
          </a:prstGeom>
        </p:spPr>
        <p:txBody>
          <a:bodyPr vert="horz" lIns="91440" tIns="45720" rIns="91440" bIns="45720" rtlCol="0">
            <a:normAutofit fontScale="77500" lnSpcReduction="20000"/>
          </a:bodyPr>
          <a:lstStyle/>
          <a:p>
            <a:pPr algn="ctr">
              <a:lnSpc>
                <a:spcPct val="90000"/>
              </a:lnSpc>
              <a:spcAft>
                <a:spcPts val="600"/>
              </a:spcAft>
            </a:pPr>
            <a:r>
              <a:rPr lang="en-US" sz="4800" dirty="0">
                <a:ln>
                  <a:solidFill>
                    <a:sysClr val="windowText" lastClr="000000"/>
                  </a:solidFill>
                </a:ln>
                <a:solidFill>
                  <a:schemeClr val="tx1">
                    <a:alpha val="60000"/>
                  </a:schemeClr>
                </a:solidFill>
              </a:rPr>
              <a:t>Sign up for </a:t>
            </a:r>
          </a:p>
          <a:p>
            <a:pPr algn="ctr">
              <a:lnSpc>
                <a:spcPct val="90000"/>
              </a:lnSpc>
              <a:spcAft>
                <a:spcPts val="600"/>
              </a:spcAft>
            </a:pPr>
            <a:r>
              <a:rPr lang="en-US" sz="4800" dirty="0">
                <a:ln>
                  <a:solidFill>
                    <a:sysClr val="windowText" lastClr="000000"/>
                  </a:solidFill>
                </a:ln>
                <a:solidFill>
                  <a:schemeClr val="tx1">
                    <a:alpha val="60000"/>
                  </a:schemeClr>
                </a:solidFill>
              </a:rPr>
              <a:t>Altar Flowers </a:t>
            </a:r>
          </a:p>
          <a:p>
            <a:pPr algn="ctr">
              <a:lnSpc>
                <a:spcPct val="90000"/>
              </a:lnSpc>
              <a:spcAft>
                <a:spcPts val="600"/>
              </a:spcAft>
            </a:pPr>
            <a:r>
              <a:rPr lang="en-US" sz="4800" dirty="0">
                <a:ln>
                  <a:solidFill>
                    <a:sysClr val="windowText" lastClr="000000"/>
                  </a:solidFill>
                </a:ln>
                <a:solidFill>
                  <a:schemeClr val="tx1">
                    <a:alpha val="60000"/>
                  </a:schemeClr>
                </a:solidFill>
              </a:rPr>
              <a:t> </a:t>
            </a:r>
          </a:p>
          <a:p>
            <a:pPr algn="ctr">
              <a:lnSpc>
                <a:spcPct val="90000"/>
              </a:lnSpc>
              <a:spcAft>
                <a:spcPts val="600"/>
              </a:spcAft>
            </a:pPr>
            <a:r>
              <a:rPr lang="en-US" sz="4800" dirty="0">
                <a:ln>
                  <a:solidFill>
                    <a:sysClr val="windowText" lastClr="000000"/>
                  </a:solidFill>
                </a:ln>
                <a:solidFill>
                  <a:schemeClr val="tx1">
                    <a:alpha val="60000"/>
                  </a:schemeClr>
                </a:solidFill>
              </a:rPr>
              <a:t>$35.00</a:t>
            </a:r>
          </a:p>
          <a:p>
            <a:pPr algn="ctr">
              <a:lnSpc>
                <a:spcPct val="90000"/>
              </a:lnSpc>
              <a:spcAft>
                <a:spcPts val="600"/>
              </a:spcAft>
            </a:pPr>
            <a:endParaRPr lang="en-US" sz="4800" dirty="0">
              <a:ln>
                <a:solidFill>
                  <a:sysClr val="windowText" lastClr="000000"/>
                </a:solidFill>
              </a:ln>
              <a:solidFill>
                <a:schemeClr val="tx1">
                  <a:alpha val="60000"/>
                </a:schemeClr>
              </a:solidFill>
            </a:endParaRPr>
          </a:p>
          <a:p>
            <a:pPr algn="ctr">
              <a:lnSpc>
                <a:spcPct val="90000"/>
              </a:lnSpc>
              <a:spcAft>
                <a:spcPts val="600"/>
              </a:spcAft>
            </a:pPr>
            <a:r>
              <a:rPr lang="en-US" sz="4800" dirty="0">
                <a:ln>
                  <a:solidFill>
                    <a:sysClr val="windowText" lastClr="000000"/>
                  </a:solidFill>
                </a:ln>
                <a:solidFill>
                  <a:schemeClr val="tx1">
                    <a:alpha val="60000"/>
                  </a:schemeClr>
                </a:solidFill>
              </a:rPr>
              <a:t>Call the church office @</a:t>
            </a:r>
          </a:p>
          <a:p>
            <a:pPr algn="ctr">
              <a:lnSpc>
                <a:spcPct val="90000"/>
              </a:lnSpc>
              <a:spcAft>
                <a:spcPts val="600"/>
              </a:spcAft>
            </a:pPr>
            <a:r>
              <a:rPr lang="en-US" sz="4800" dirty="0">
                <a:ln>
                  <a:solidFill>
                    <a:sysClr val="windowText" lastClr="000000"/>
                  </a:solidFill>
                </a:ln>
                <a:solidFill>
                  <a:schemeClr val="tx1">
                    <a:alpha val="60000"/>
                  </a:schemeClr>
                </a:solidFill>
              </a:rPr>
              <a:t>217.546.7646 </a:t>
            </a:r>
          </a:p>
          <a:p>
            <a:pPr algn="ctr">
              <a:lnSpc>
                <a:spcPct val="90000"/>
              </a:lnSpc>
              <a:spcAft>
                <a:spcPts val="600"/>
              </a:spcAft>
            </a:pPr>
            <a:r>
              <a:rPr lang="en-US" sz="4800" dirty="0">
                <a:ln>
                  <a:solidFill>
                    <a:sysClr val="windowText" lastClr="000000"/>
                  </a:solidFill>
                </a:ln>
                <a:solidFill>
                  <a:schemeClr val="tx1">
                    <a:alpha val="60000"/>
                  </a:schemeClr>
                </a:solidFill>
              </a:rPr>
              <a:t>Or sign up in the “Members” section of the Website</a:t>
            </a:r>
          </a:p>
        </p:txBody>
      </p:sp>
    </p:spTree>
    <p:extLst>
      <p:ext uri="{BB962C8B-B14F-4D97-AF65-F5344CB8AC3E}">
        <p14:creationId xmlns:p14="http://schemas.microsoft.com/office/powerpoint/2010/main" val="395432094"/>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D14EBA-79AA-4023-99B1-54385143FAB3}"/>
              </a:ext>
            </a:extLst>
          </p:cNvPr>
          <p:cNvPicPr>
            <a:picLocks noChangeAspect="1"/>
          </p:cNvPicPr>
          <p:nvPr/>
        </p:nvPicPr>
        <p:blipFill rotWithShape="1">
          <a:blip r:embed="rId2">
            <a:extLst>
              <a:ext uri="{28A0092B-C50C-407E-A947-70E740481C1C}">
                <a14:useLocalDpi xmlns:a14="http://schemas.microsoft.com/office/drawing/2010/main" val="0"/>
              </a:ext>
            </a:extLst>
          </a:blip>
          <a:srcRect r="16074" b="2"/>
          <a:stretch/>
        </p:blipFill>
        <p:spPr>
          <a:xfrm rot="5400000">
            <a:off x="6445425" y="877397"/>
            <a:ext cx="5710645" cy="5103206"/>
          </a:xfrm>
          <a:prstGeom prst="rect">
            <a:avLst/>
          </a:prstGeom>
        </p:spPr>
      </p:pic>
      <p:sp>
        <p:nvSpPr>
          <p:cNvPr id="6" name="TextBox 5">
            <a:extLst>
              <a:ext uri="{FF2B5EF4-FFF2-40B4-BE49-F238E27FC236}">
                <a16:creationId xmlns:a16="http://schemas.microsoft.com/office/drawing/2014/main" id="{F48A52BD-FFF9-B220-A665-47A7DD46C306}"/>
              </a:ext>
            </a:extLst>
          </p:cNvPr>
          <p:cNvSpPr txBox="1"/>
          <p:nvPr/>
        </p:nvSpPr>
        <p:spPr>
          <a:xfrm>
            <a:off x="339649" y="752883"/>
            <a:ext cx="6098582" cy="5352234"/>
          </a:xfrm>
          <a:prstGeom prst="rect">
            <a:avLst/>
          </a:prstGeom>
          <a:noFill/>
        </p:spPr>
        <p:txBody>
          <a:bodyPr wrap="square">
            <a:spAutoFit/>
          </a:bodyPr>
          <a:lstStyle/>
          <a:p>
            <a:pPr>
              <a:lnSpc>
                <a:spcPct val="90000"/>
              </a:lnSpc>
              <a:spcAft>
                <a:spcPts val="600"/>
              </a:spcAft>
            </a:pPr>
            <a:r>
              <a:rPr lang="en-US" sz="4400" b="1" dirty="0">
                <a:ln w="0">
                  <a:solidFill>
                    <a:schemeClr val="bg1"/>
                  </a:solidFill>
                </a:ln>
                <a:solidFill>
                  <a:schemeClr val="bg1"/>
                </a:solidFill>
              </a:rPr>
              <a:t>HELP KEEP </a:t>
            </a:r>
            <a:r>
              <a:rPr lang="en-US" sz="4400" b="1" cap="none" spc="0" dirty="0">
                <a:ln w="0">
                  <a:solidFill>
                    <a:schemeClr val="bg1"/>
                  </a:solidFill>
                </a:ln>
                <a:solidFill>
                  <a:schemeClr val="bg1"/>
                </a:solidFill>
              </a:rPr>
              <a:t>OU</a:t>
            </a:r>
            <a:r>
              <a:rPr lang="en-US" sz="4400" b="1" dirty="0">
                <a:ln w="0">
                  <a:solidFill>
                    <a:schemeClr val="bg1"/>
                  </a:solidFill>
                </a:ln>
                <a:solidFill>
                  <a:schemeClr val="bg1"/>
                </a:solidFill>
              </a:rPr>
              <a:t>R</a:t>
            </a:r>
          </a:p>
          <a:p>
            <a:pPr>
              <a:lnSpc>
                <a:spcPct val="90000"/>
              </a:lnSpc>
              <a:spcAft>
                <a:spcPts val="600"/>
              </a:spcAft>
            </a:pPr>
            <a:r>
              <a:rPr lang="en-US" sz="4400" b="1" cap="none" spc="0" dirty="0">
                <a:ln w="0">
                  <a:solidFill>
                    <a:schemeClr val="bg1"/>
                  </a:solidFill>
                </a:ln>
                <a:solidFill>
                  <a:schemeClr val="bg1"/>
                </a:solidFill>
              </a:rPr>
              <a:t>MICROPANTRY</a:t>
            </a:r>
          </a:p>
          <a:p>
            <a:pPr>
              <a:lnSpc>
                <a:spcPct val="90000"/>
              </a:lnSpc>
              <a:spcAft>
                <a:spcPts val="600"/>
              </a:spcAft>
            </a:pPr>
            <a:r>
              <a:rPr lang="en-US" sz="4400" b="1" dirty="0">
                <a:ln w="0">
                  <a:solidFill>
                    <a:schemeClr val="bg1"/>
                  </a:solidFill>
                </a:ln>
                <a:solidFill>
                  <a:schemeClr val="bg1"/>
                </a:solidFill>
              </a:rPr>
              <a:t>STOCKED</a:t>
            </a:r>
          </a:p>
          <a:p>
            <a:pPr indent="-228600">
              <a:lnSpc>
                <a:spcPct val="90000"/>
              </a:lnSpc>
              <a:spcAft>
                <a:spcPts val="600"/>
              </a:spcAft>
              <a:buFont typeface="Arial" panose="020B0604020202020204" pitchFamily="34" charset="0"/>
              <a:buChar char="•"/>
            </a:pPr>
            <a:endParaRPr lang="en-US" sz="4400" dirty="0">
              <a:ln w="0">
                <a:solidFill>
                  <a:schemeClr val="bg1"/>
                </a:solidFill>
              </a:ln>
              <a:solidFill>
                <a:schemeClr val="bg1"/>
              </a:solidFill>
            </a:endParaRPr>
          </a:p>
          <a:p>
            <a:pPr>
              <a:lnSpc>
                <a:spcPct val="90000"/>
              </a:lnSpc>
              <a:spcAft>
                <a:spcPts val="600"/>
              </a:spcAft>
            </a:pPr>
            <a:r>
              <a:rPr lang="en-US" sz="4400" dirty="0">
                <a:ln w="0">
                  <a:solidFill>
                    <a:schemeClr val="bg1"/>
                  </a:solidFill>
                </a:ln>
                <a:solidFill>
                  <a:schemeClr val="bg1"/>
                </a:solidFill>
              </a:rPr>
              <a:t>Non-perishables </a:t>
            </a:r>
          </a:p>
          <a:p>
            <a:pPr>
              <a:lnSpc>
                <a:spcPct val="90000"/>
              </a:lnSpc>
              <a:spcAft>
                <a:spcPts val="600"/>
              </a:spcAft>
            </a:pPr>
            <a:r>
              <a:rPr lang="en-US" sz="4400" dirty="0">
                <a:ln w="0">
                  <a:solidFill>
                    <a:schemeClr val="bg1"/>
                  </a:solidFill>
                </a:ln>
                <a:solidFill>
                  <a:schemeClr val="bg1"/>
                </a:solidFill>
              </a:rPr>
              <a:t>may be put directly in the pantry or dropped off in the church office.</a:t>
            </a:r>
            <a:endParaRPr lang="en-US" sz="4400" b="0" cap="none" spc="0" dirty="0">
              <a:ln w="0">
                <a:solidFill>
                  <a:schemeClr val="bg1"/>
                </a:solidFill>
              </a:ln>
              <a:solidFill>
                <a:schemeClr val="bg1"/>
              </a:solidFill>
            </a:endParaRPr>
          </a:p>
        </p:txBody>
      </p:sp>
    </p:spTree>
    <p:extLst>
      <p:ext uri="{BB962C8B-B14F-4D97-AF65-F5344CB8AC3E}">
        <p14:creationId xmlns:p14="http://schemas.microsoft.com/office/powerpoint/2010/main" val="1099299834"/>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99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910A0-27F3-419D-81D7-6AB98E53B3E8}"/>
              </a:ext>
            </a:extLst>
          </p:cNvPr>
          <p:cNvSpPr txBox="1"/>
          <p:nvPr/>
        </p:nvSpPr>
        <p:spPr>
          <a:xfrm>
            <a:off x="4965430" y="194317"/>
            <a:ext cx="6586491" cy="1721112"/>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4800" b="1" dirty="0">
              <a:ln>
                <a:solidFill>
                  <a:schemeClr val="tx1"/>
                </a:solidFill>
              </a:ln>
              <a:latin typeface="+mj-lt"/>
              <a:ea typeface="+mj-ea"/>
              <a:cs typeface="+mj-cs"/>
            </a:endParaRPr>
          </a:p>
        </p:txBody>
      </p:sp>
      <p:pic>
        <p:nvPicPr>
          <p:cNvPr id="4" name="Picture 3" descr="A picture containing ocean floor&#10;&#10;Description automatically generated">
            <a:extLst>
              <a:ext uri="{FF2B5EF4-FFF2-40B4-BE49-F238E27FC236}">
                <a16:creationId xmlns:a16="http://schemas.microsoft.com/office/drawing/2014/main" id="{3DBF5EAC-0192-443C-8A02-E0E2A7A07E2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3313" r="11500"/>
          <a:stretch/>
        </p:blipFill>
        <p:spPr>
          <a:xfrm>
            <a:off x="-1" y="0"/>
            <a:ext cx="5572897" cy="6858000"/>
          </a:xfrm>
          <a:prstGeom prst="rect">
            <a:avLst/>
          </a:prstGeom>
        </p:spPr>
      </p:pic>
      <p:sp>
        <p:nvSpPr>
          <p:cNvPr id="3" name="TextBox 2">
            <a:extLst>
              <a:ext uri="{FF2B5EF4-FFF2-40B4-BE49-F238E27FC236}">
                <a16:creationId xmlns:a16="http://schemas.microsoft.com/office/drawing/2014/main" id="{B2F033C4-9EBD-9354-BD5D-1D0C1A8AF94C}"/>
              </a:ext>
            </a:extLst>
          </p:cNvPr>
          <p:cNvSpPr txBox="1"/>
          <p:nvPr/>
        </p:nvSpPr>
        <p:spPr>
          <a:xfrm>
            <a:off x="5605509" y="492437"/>
            <a:ext cx="6586491" cy="5533823"/>
          </a:xfrm>
          <a:prstGeom prst="rect">
            <a:avLst/>
          </a:prstGeom>
          <a:solidFill>
            <a:schemeClr val="accent1">
              <a:lumMod val="40000"/>
              <a:lumOff val="60000"/>
            </a:schemeClr>
          </a:solidFill>
        </p:spPr>
        <p:txBody>
          <a:bodyPr wrap="square" rtlCol="0">
            <a:spAutoFit/>
          </a:bodyPr>
          <a:lstStyle/>
          <a:p>
            <a:pPr algn="ctr"/>
            <a:r>
              <a:rPr lang="en-US" sz="5080" b="1" dirty="0">
                <a:effectLst>
                  <a:outerShdw blurRad="38100" dist="38100" dir="2700000" algn="tl">
                    <a:srgbClr val="000000">
                      <a:alpha val="43137"/>
                    </a:srgbClr>
                  </a:outerShdw>
                </a:effectLst>
              </a:rPr>
              <a:t>THOSE WHO HAVE ASKED FOR PRAYER:</a:t>
            </a:r>
            <a:endParaRPr lang="en-US" sz="2500" b="1" dirty="0">
              <a:effectLst>
                <a:outerShdw blurRad="38100" dist="38100" dir="2700000" algn="tl">
                  <a:srgbClr val="000000">
                    <a:alpha val="43137"/>
                  </a:srgbClr>
                </a:outerShdw>
              </a:effectLst>
            </a:endParaRPr>
          </a:p>
          <a:p>
            <a:pPr algn="ctr"/>
            <a:endParaRPr lang="en-US" sz="2400" b="1" dirty="0">
              <a:effectLst>
                <a:outerShdw blurRad="38100" dist="38100" dir="2700000" algn="tl">
                  <a:srgbClr val="000000">
                    <a:alpha val="43137"/>
                  </a:srgbClr>
                </a:outerShdw>
              </a:effectLst>
            </a:endParaRPr>
          </a:p>
          <a:p>
            <a:pPr algn="ctr"/>
            <a:endParaRPr lang="en-US" sz="2400" b="1" dirty="0">
              <a:effectLst>
                <a:outerShdw blurRad="38100" dist="38100" dir="2700000" algn="tl">
                  <a:srgbClr val="000000">
                    <a:alpha val="43137"/>
                  </a:srgbClr>
                </a:outerShdw>
              </a:effectLst>
            </a:endParaRPr>
          </a:p>
          <a:p>
            <a:pPr algn="ctr"/>
            <a:endParaRPr lang="en-US" sz="2400" b="1" dirty="0">
              <a:effectLst>
                <a:outerShdw blurRad="38100" dist="38100" dir="2700000" algn="tl">
                  <a:srgbClr val="000000">
                    <a:alpha val="43137"/>
                  </a:srgbClr>
                </a:outerShdw>
              </a:effectLst>
            </a:endParaRPr>
          </a:p>
          <a:p>
            <a:pPr algn="ctr"/>
            <a:r>
              <a:rPr lang="en-US" sz="6000" dirty="0">
                <a:ln>
                  <a:solidFill>
                    <a:schemeClr val="tx1"/>
                  </a:solidFill>
                </a:ln>
              </a:rPr>
              <a:t>Walter H</a:t>
            </a:r>
          </a:p>
          <a:p>
            <a:pPr algn="ctr"/>
            <a:r>
              <a:rPr lang="en-US" sz="6000" dirty="0">
                <a:ln>
                  <a:solidFill>
                    <a:schemeClr val="tx1"/>
                  </a:solidFill>
                </a:ln>
              </a:rPr>
              <a:t>Judy B</a:t>
            </a:r>
          </a:p>
          <a:p>
            <a:pPr algn="ctr"/>
            <a:r>
              <a:rPr lang="en-US" sz="6000" dirty="0">
                <a:ln>
                  <a:solidFill>
                    <a:schemeClr val="tx1"/>
                  </a:solidFill>
                </a:ln>
              </a:rPr>
              <a:t>Harriett B</a:t>
            </a:r>
          </a:p>
        </p:txBody>
      </p:sp>
    </p:spTree>
    <p:extLst>
      <p:ext uri="{BB962C8B-B14F-4D97-AF65-F5344CB8AC3E}">
        <p14:creationId xmlns:p14="http://schemas.microsoft.com/office/powerpoint/2010/main" val="1749472643"/>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cake, white, cut&#10;&#10;Description automatically generated">
            <a:extLst>
              <a:ext uri="{FF2B5EF4-FFF2-40B4-BE49-F238E27FC236}">
                <a16:creationId xmlns:a16="http://schemas.microsoft.com/office/drawing/2014/main" id="{78381A66-DA28-8BC6-D88A-B97B789B360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20940"/>
            <a:ext cx="12192000" cy="6858000"/>
          </a:xfrm>
          <a:prstGeom prst="rect">
            <a:avLst/>
          </a:prstGeom>
          <a:ln>
            <a:noFill/>
          </a:ln>
        </p:spPr>
      </p:pic>
      <p:sp>
        <p:nvSpPr>
          <p:cNvPr id="6" name="Rectangle 5">
            <a:extLst>
              <a:ext uri="{FF2B5EF4-FFF2-40B4-BE49-F238E27FC236}">
                <a16:creationId xmlns:a16="http://schemas.microsoft.com/office/drawing/2014/main" id="{CB1AC6B3-6BAF-46E8-B2D8-516D8CC975A7}"/>
              </a:ext>
            </a:extLst>
          </p:cNvPr>
          <p:cNvSpPr/>
          <p:nvPr/>
        </p:nvSpPr>
        <p:spPr>
          <a:xfrm>
            <a:off x="302712" y="3689959"/>
            <a:ext cx="3788665" cy="3255949"/>
          </a:xfrm>
          <a:prstGeom prst="rect">
            <a:avLst/>
          </a:prstGeom>
          <a:noFill/>
        </p:spPr>
        <p:txBody>
          <a:bodyPr vert="horz" lIns="91440" tIns="45720" rIns="91440" bIns="45720" rtlCol="0" anchor="t">
            <a:normAutofit/>
          </a:bodyPr>
          <a:lstStyle/>
          <a:p>
            <a:pPr lvl="0">
              <a:lnSpc>
                <a:spcPct val="90000"/>
              </a:lnSpc>
              <a:spcBef>
                <a:spcPct val="0"/>
              </a:spcBef>
              <a:spcAft>
                <a:spcPts val="600"/>
              </a:spcAft>
            </a:pPr>
            <a:r>
              <a:rPr lang="en-US" sz="6000" b="1" kern="1200" dirty="0">
                <a:ln w="12700">
                  <a:solidFill>
                    <a:schemeClr val="accent4">
                      <a:lumMod val="75000"/>
                    </a:schemeClr>
                  </a:solidFill>
                  <a:prstDash val="solid"/>
                </a:ln>
                <a:solidFill>
                  <a:schemeClr val="accent4">
                    <a:lumMod val="75000"/>
                  </a:schemeClr>
                </a:solidFill>
                <a:ea typeface="+mj-ea"/>
                <a:cs typeface="+mj-cs"/>
              </a:rPr>
              <a:t>Our Mission Statement</a:t>
            </a:r>
          </a:p>
        </p:txBody>
      </p:sp>
      <p:sp>
        <p:nvSpPr>
          <p:cNvPr id="4" name="Rectangle 3"/>
          <p:cNvSpPr/>
          <p:nvPr/>
        </p:nvSpPr>
        <p:spPr>
          <a:xfrm>
            <a:off x="4572006" y="3181197"/>
            <a:ext cx="7619994" cy="3787390"/>
          </a:xfrm>
          <a:prstGeom prst="rect">
            <a:avLst/>
          </a:prstGeom>
          <a:noFill/>
        </p:spPr>
        <p:txBody>
          <a:bodyPr vert="horz" lIns="91440" tIns="45720" rIns="91440" bIns="45720" rtlCol="0" anchor="t">
            <a:normAutofit fontScale="85000" lnSpcReduction="10000"/>
          </a:bodyPr>
          <a:lstStyle/>
          <a:p>
            <a:pPr>
              <a:lnSpc>
                <a:spcPct val="90000"/>
              </a:lnSpc>
              <a:spcAft>
                <a:spcPts val="600"/>
              </a:spcAft>
            </a:pPr>
            <a:endParaRPr lang="en-US" sz="16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endParaRPr>
          </a:p>
          <a:p>
            <a:pPr>
              <a:lnSpc>
                <a:spcPct val="90000"/>
              </a:lnSpc>
              <a:spcAft>
                <a:spcPts val="600"/>
              </a:spcAft>
            </a:pPr>
            <a:r>
              <a:rPr lang="en-US" sz="4800" b="1" dirty="0">
                <a:ln>
                  <a:solidFill>
                    <a:schemeClr val="accent4">
                      <a:lumMod val="75000"/>
                    </a:schemeClr>
                  </a:solidFill>
                </a:ln>
                <a:solidFill>
                  <a:schemeClr val="accent4">
                    <a:lumMod val="75000"/>
                  </a:schemeClr>
                </a:solidFill>
              </a:rPr>
              <a:t>As disciples of Jesus Christ, </a:t>
            </a:r>
          </a:p>
          <a:p>
            <a:pPr>
              <a:lnSpc>
                <a:spcPct val="90000"/>
              </a:lnSpc>
              <a:spcAft>
                <a:spcPts val="600"/>
              </a:spcAft>
            </a:pPr>
            <a:r>
              <a:rPr lang="en-US" sz="4800" b="1" dirty="0">
                <a:ln>
                  <a:solidFill>
                    <a:schemeClr val="accent4">
                      <a:lumMod val="75000"/>
                    </a:schemeClr>
                  </a:solidFill>
                </a:ln>
                <a:solidFill>
                  <a:schemeClr val="accent4">
                    <a:lumMod val="75000"/>
                  </a:schemeClr>
                </a:solidFill>
              </a:rPr>
              <a:t>we share God’s grace and </a:t>
            </a:r>
          </a:p>
          <a:p>
            <a:pPr>
              <a:lnSpc>
                <a:spcPct val="90000"/>
              </a:lnSpc>
              <a:spcAft>
                <a:spcPts val="600"/>
              </a:spcAft>
            </a:pPr>
            <a:r>
              <a:rPr lang="en-US" sz="4800" b="1" dirty="0">
                <a:ln>
                  <a:solidFill>
                    <a:schemeClr val="accent4">
                      <a:lumMod val="75000"/>
                    </a:schemeClr>
                  </a:solidFill>
                </a:ln>
                <a:solidFill>
                  <a:schemeClr val="accent4">
                    <a:lumMod val="75000"/>
                  </a:schemeClr>
                </a:solidFill>
              </a:rPr>
              <a:t>mercy. We welcome and encourage all to grow with us </a:t>
            </a:r>
          </a:p>
          <a:p>
            <a:pPr>
              <a:lnSpc>
                <a:spcPct val="90000"/>
              </a:lnSpc>
              <a:spcAft>
                <a:spcPts val="600"/>
              </a:spcAft>
            </a:pPr>
            <a:r>
              <a:rPr lang="en-US" sz="4800" b="1" dirty="0">
                <a:ln>
                  <a:solidFill>
                    <a:schemeClr val="accent4">
                      <a:lumMod val="75000"/>
                    </a:schemeClr>
                  </a:solidFill>
                </a:ln>
                <a:solidFill>
                  <a:schemeClr val="accent4">
                    <a:lumMod val="75000"/>
                  </a:schemeClr>
                </a:solidFill>
              </a:rPr>
              <a:t>in God’s kingdom through praise, worship, and </a:t>
            </a:r>
            <a:r>
              <a:rPr lang="en-US" sz="4800" b="1" dirty="0" err="1">
                <a:ln>
                  <a:solidFill>
                    <a:schemeClr val="accent4">
                      <a:lumMod val="75000"/>
                    </a:schemeClr>
                  </a:solidFill>
                </a:ln>
                <a:solidFill>
                  <a:schemeClr val="accent4">
                    <a:lumMod val="75000"/>
                  </a:schemeClr>
                </a:solidFill>
              </a:rPr>
              <a:t>service.</a:t>
            </a:r>
            <a:r>
              <a:rPr lang="en-US" sz="4800" dirty="0" err="1">
                <a:ln>
                  <a:solidFill>
                    <a:schemeClr val="bg1"/>
                  </a:solidFill>
                </a:ln>
                <a:solidFill>
                  <a:schemeClr val="bg1"/>
                </a:solidFill>
              </a:rPr>
              <a:t>service</a:t>
            </a:r>
            <a:r>
              <a:rPr lang="en-US" sz="4800" dirty="0">
                <a:ln>
                  <a:solidFill>
                    <a:schemeClr val="bg1"/>
                  </a:solidFill>
                </a:ln>
                <a:solidFill>
                  <a:schemeClr val="bg1"/>
                </a:solidFill>
              </a:rPr>
              <a:t>.</a:t>
            </a:r>
            <a:endParaRPr lang="en-US" sz="2200" dirty="0">
              <a:ln>
                <a:solidFill>
                  <a:schemeClr val="bg1"/>
                </a:solidFill>
              </a:ln>
              <a:solidFill>
                <a:schemeClr val="bg1"/>
              </a:solidFill>
            </a:endParaRPr>
          </a:p>
        </p:txBody>
      </p:sp>
      <p:sp>
        <p:nvSpPr>
          <p:cNvPr id="2" name="Rectangle 1">
            <a:extLst>
              <a:ext uri="{FF2B5EF4-FFF2-40B4-BE49-F238E27FC236}">
                <a16:creationId xmlns:a16="http://schemas.microsoft.com/office/drawing/2014/main" id="{5C5EBD5B-267A-0D39-FE41-3F5E632ED6F4}"/>
              </a:ext>
            </a:extLst>
          </p:cNvPr>
          <p:cNvSpPr/>
          <p:nvPr/>
        </p:nvSpPr>
        <p:spPr>
          <a:xfrm>
            <a:off x="544010" y="20940"/>
            <a:ext cx="11228822" cy="310009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outdoor, sky, tree&#10;&#10;Description automatically generated">
            <a:extLst>
              <a:ext uri="{FF2B5EF4-FFF2-40B4-BE49-F238E27FC236}">
                <a16:creationId xmlns:a16="http://schemas.microsoft.com/office/drawing/2014/main" id="{1CDE1C1E-CFC3-02A9-631C-40E89AD8788D}"/>
              </a:ext>
            </a:extLst>
          </p:cNvPr>
          <p:cNvPicPr>
            <a:picLocks noChangeAspect="1"/>
          </p:cNvPicPr>
          <p:nvPr/>
        </p:nvPicPr>
        <p:blipFill>
          <a:blip r:embed="rId4"/>
          <a:stretch>
            <a:fillRect/>
          </a:stretch>
        </p:blipFill>
        <p:spPr>
          <a:xfrm rot="10800000" flipV="1">
            <a:off x="3135203" y="133358"/>
            <a:ext cx="4575053" cy="2833378"/>
          </a:xfrm>
          <a:prstGeom prst="rect">
            <a:avLst/>
          </a:prstGeom>
        </p:spPr>
      </p:pic>
      <p:pic>
        <p:nvPicPr>
          <p:cNvPr id="10" name="Picture 9" descr="A stained glass window&#10;&#10;Description automatically generated with low confidence">
            <a:extLst>
              <a:ext uri="{FF2B5EF4-FFF2-40B4-BE49-F238E27FC236}">
                <a16:creationId xmlns:a16="http://schemas.microsoft.com/office/drawing/2014/main" id="{C66A4815-BAA8-D519-2228-4EF0FDED8FDB}"/>
              </a:ext>
            </a:extLst>
          </p:cNvPr>
          <p:cNvPicPr>
            <a:picLocks noChangeAspect="1"/>
          </p:cNvPicPr>
          <p:nvPr/>
        </p:nvPicPr>
        <p:blipFill>
          <a:blip r:embed="rId5"/>
          <a:stretch>
            <a:fillRect/>
          </a:stretch>
        </p:blipFill>
        <p:spPr>
          <a:xfrm>
            <a:off x="764302" y="133357"/>
            <a:ext cx="2143585" cy="2858114"/>
          </a:xfrm>
          <a:prstGeom prst="rect">
            <a:avLst/>
          </a:prstGeom>
        </p:spPr>
      </p:pic>
      <p:pic>
        <p:nvPicPr>
          <p:cNvPr id="12" name="Picture 11" descr="A picture containing sky, outdoor, tree, building&#10;&#10;Description automatically generated">
            <a:extLst>
              <a:ext uri="{FF2B5EF4-FFF2-40B4-BE49-F238E27FC236}">
                <a16:creationId xmlns:a16="http://schemas.microsoft.com/office/drawing/2014/main" id="{0BF32511-9F93-52E8-37B3-55C444EB2CF5}"/>
              </a:ext>
            </a:extLst>
          </p:cNvPr>
          <p:cNvPicPr>
            <a:picLocks noChangeAspect="1"/>
          </p:cNvPicPr>
          <p:nvPr/>
        </p:nvPicPr>
        <p:blipFill>
          <a:blip r:embed="rId6"/>
          <a:stretch>
            <a:fillRect/>
          </a:stretch>
        </p:blipFill>
        <p:spPr>
          <a:xfrm rot="10800000" flipV="1">
            <a:off x="7988667" y="189552"/>
            <a:ext cx="3505754" cy="2762868"/>
          </a:xfrm>
          <a:prstGeom prst="rect">
            <a:avLst/>
          </a:prstGeom>
        </p:spPr>
      </p:pic>
    </p:spTree>
    <p:extLst>
      <p:ext uri="{BB962C8B-B14F-4D97-AF65-F5344CB8AC3E}">
        <p14:creationId xmlns:p14="http://schemas.microsoft.com/office/powerpoint/2010/main" val="1880103445"/>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2A56369F-49B3-4EEB-9F03-998E0666AF6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025" r="1" b="21855"/>
          <a:stretch/>
        </p:blipFill>
        <p:spPr>
          <a:xfrm>
            <a:off x="3048000" y="10"/>
            <a:ext cx="9144000" cy="6857990"/>
          </a:xfrm>
          <a:custGeom>
            <a:avLst/>
            <a:gdLst>
              <a:gd name="connsiteX0" fmla="*/ 0 w 11841276"/>
              <a:gd name="connsiteY0" fmla="*/ 0 h 6858000"/>
              <a:gd name="connsiteX1" fmla="*/ 11841276 w 11841276"/>
              <a:gd name="connsiteY1" fmla="*/ 0 h 6858000"/>
              <a:gd name="connsiteX2" fmla="*/ 11841276 w 11841276"/>
              <a:gd name="connsiteY2" fmla="*/ 6858000 h 6858000"/>
              <a:gd name="connsiteX3" fmla="*/ 3176154 w 118412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841276" h="6858000">
                <a:moveTo>
                  <a:pt x="0" y="0"/>
                </a:moveTo>
                <a:lnTo>
                  <a:pt x="11841276" y="0"/>
                </a:lnTo>
                <a:lnTo>
                  <a:pt x="11841276" y="6858000"/>
                </a:lnTo>
                <a:lnTo>
                  <a:pt x="3176154" y="6858000"/>
                </a:lnTo>
                <a:close/>
              </a:path>
            </a:pathLst>
          </a:custGeom>
        </p:spPr>
      </p:pic>
      <p:sp>
        <p:nvSpPr>
          <p:cNvPr id="8" name="Freeform: Shape 7">
            <a:extLst>
              <a:ext uri="{FF2B5EF4-FFF2-40B4-BE49-F238E27FC236}">
                <a16:creationId xmlns:a16="http://schemas.microsoft.com/office/drawing/2014/main" id="{A4D1609B-102A-4C77-86A2-ACB29FB96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52050" cy="6858478"/>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8CA0C41-9332-42E9-BF4A-5DB3363BE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24051" cy="6858478"/>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A203C578-0297-481C-B9D7-3270B2361D30}"/>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discerninghearts.com/catholic-podcasts/christian-apologetics-with-dr-r-r-ren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4" name="Rectangle 3">
            <a:extLst>
              <a:ext uri="{FF2B5EF4-FFF2-40B4-BE49-F238E27FC236}">
                <a16:creationId xmlns:a16="http://schemas.microsoft.com/office/drawing/2014/main" id="{238A8383-7EA7-4E1B-BB13-351612F5C895}"/>
              </a:ext>
            </a:extLst>
          </p:cNvPr>
          <p:cNvSpPr/>
          <p:nvPr/>
        </p:nvSpPr>
        <p:spPr>
          <a:xfrm>
            <a:off x="304800" y="1447800"/>
            <a:ext cx="5715000" cy="5047536"/>
          </a:xfrm>
          <a:prstGeom prst="rect">
            <a:avLst/>
          </a:prstGeom>
          <a:noFill/>
        </p:spPr>
        <p:txBody>
          <a:bodyPr wrap="square" lIns="91440" tIns="45720" rIns="91440" bIns="45720">
            <a:spAutoFit/>
          </a:bodyPr>
          <a:lstStyle/>
          <a:p>
            <a:r>
              <a:rPr lang="en-US" sz="5400" cap="none" spc="0" dirty="0">
                <a:ln w="0">
                  <a:solidFill>
                    <a:schemeClr val="bg1"/>
                  </a:solidFill>
                </a:ln>
                <a:solidFill>
                  <a:schemeClr val="bg1"/>
                </a:solidFill>
              </a:rPr>
              <a:t>REIGN OF </a:t>
            </a:r>
          </a:p>
          <a:p>
            <a:r>
              <a:rPr lang="en-US" sz="5400" cap="none" spc="0" dirty="0">
                <a:ln w="0">
                  <a:solidFill>
                    <a:schemeClr val="bg1"/>
                  </a:solidFill>
                </a:ln>
                <a:solidFill>
                  <a:schemeClr val="bg1"/>
                </a:solidFill>
              </a:rPr>
              <a:t>CHRIST</a:t>
            </a:r>
          </a:p>
          <a:p>
            <a:r>
              <a:rPr lang="en-US" sz="5400" dirty="0">
                <a:ln w="0">
                  <a:solidFill>
                    <a:schemeClr val="bg1"/>
                  </a:solidFill>
                </a:ln>
                <a:solidFill>
                  <a:schemeClr val="bg1"/>
                </a:solidFill>
              </a:rPr>
              <a:t>SUNDAY</a:t>
            </a:r>
          </a:p>
          <a:p>
            <a:endParaRPr lang="en-US" sz="8000" b="0" cap="none" spc="0" dirty="0">
              <a:ln w="0">
                <a:solidFill>
                  <a:schemeClr val="bg1"/>
                </a:solidFill>
              </a:ln>
              <a:solidFill>
                <a:schemeClr val="bg1"/>
              </a:solidFill>
            </a:endParaRPr>
          </a:p>
          <a:p>
            <a:r>
              <a:rPr lang="en-US" sz="4000" dirty="0">
                <a:ln w="0">
                  <a:solidFill>
                    <a:schemeClr val="bg1"/>
                  </a:solidFill>
                </a:ln>
                <a:solidFill>
                  <a:schemeClr val="bg1"/>
                </a:solidFill>
              </a:rPr>
              <a:t>Peace Lutheran</a:t>
            </a:r>
          </a:p>
          <a:p>
            <a:r>
              <a:rPr lang="en-US" sz="4000" b="0" cap="none" spc="0" dirty="0">
                <a:ln w="0">
                  <a:solidFill>
                    <a:schemeClr val="bg1"/>
                  </a:solidFill>
                </a:ln>
                <a:solidFill>
                  <a:schemeClr val="bg1"/>
                </a:solidFill>
              </a:rPr>
              <a:t>Springfield, </a:t>
            </a:r>
            <a:r>
              <a:rPr lang="en-US" sz="4000" dirty="0">
                <a:ln w="0">
                  <a:solidFill>
                    <a:schemeClr val="bg1"/>
                  </a:solidFill>
                </a:ln>
                <a:solidFill>
                  <a:schemeClr val="bg1"/>
                </a:solidFill>
              </a:rPr>
              <a:t>Illinois</a:t>
            </a:r>
            <a:endParaRPr lang="en-US" sz="4000" b="0" cap="none" spc="0" dirty="0">
              <a:ln w="0">
                <a:solidFill>
                  <a:schemeClr val="bg1"/>
                </a:solidFill>
              </a:ln>
              <a:solidFill>
                <a:schemeClr val="bg1"/>
              </a:solidFill>
            </a:endParaRPr>
          </a:p>
        </p:txBody>
      </p:sp>
    </p:spTree>
    <p:extLst>
      <p:ext uri="{BB962C8B-B14F-4D97-AF65-F5344CB8AC3E}">
        <p14:creationId xmlns:p14="http://schemas.microsoft.com/office/powerpoint/2010/main" val="2427434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752601" y="305069"/>
            <a:ext cx="8686799" cy="6524863"/>
          </a:xfrm>
          <a:prstGeom prst="rect">
            <a:avLst/>
          </a:prstGeom>
          <a:noFill/>
        </p:spPr>
        <p:txBody>
          <a:bodyPr wrap="square" rtlCol="0">
            <a:spAutoFit/>
          </a:bodyPr>
          <a:lstStyle/>
          <a:p>
            <a:r>
              <a:rPr lang="en-US" sz="4000" b="1" dirty="0">
                <a:latin typeface="Calibri" panose="020F0502020204030204" pitchFamily="34" charset="0"/>
              </a:rPr>
              <a:t>EXPLANATION OF THE DAY</a:t>
            </a:r>
          </a:p>
          <a:p>
            <a:r>
              <a:rPr lang="en-US" sz="2400" dirty="0">
                <a:latin typeface="Calibri" panose="020F0502020204030204" pitchFamily="34" charset="0"/>
              </a:rPr>
              <a:t>Today we mark the end of the church year as we celebrate Christ the King Sunday. We acknowledge that the reign of God comes to us in unexpected ways: through life-giving love, a splash of water, and a bit of bread and wine. We acknowledge that the reign of God welcomes the weak,  heals the broken, and restores wholeness.</a:t>
            </a:r>
          </a:p>
          <a:p>
            <a:r>
              <a:rPr lang="en-US" sz="2400" dirty="0">
                <a:latin typeface="Calibri" panose="020F0502020204030204" pitchFamily="34" charset="0"/>
              </a:rPr>
              <a:t>On this day we proclaim the reign of God’s love for us in all seasons and times.</a:t>
            </a:r>
          </a:p>
          <a:p>
            <a:pPr lvl="0"/>
            <a:endParaRPr lang="en-US" sz="2400" dirty="0">
              <a:latin typeface="Calibri" panose="020F0502020204030204" pitchFamily="34" charset="0"/>
            </a:endParaRPr>
          </a:p>
          <a:p>
            <a:r>
              <a:rPr lang="en-US" sz="2400" dirty="0">
                <a:solidFill>
                  <a:srgbClr val="000000"/>
                </a:solidFill>
                <a:latin typeface="Calibri" panose="020F0502020204030204" pitchFamily="34" charset="0"/>
              </a:rPr>
              <a:t>Today in worship we will journey through the whole ‘liturgical year,’ or the way the church marks time. Beginning with Advent and continuing through the season after Pentecost, we will recall the entire great wheel that is the seasons of the church year, beginning and ending with this day, in which we honor and celebrate Christ who is King, in all seasons and time, ready to turn once again, next Sunday to a new church year.</a:t>
            </a:r>
          </a:p>
          <a:p>
            <a:endParaRPr lang="en-US" dirty="0">
              <a:latin typeface="Calibri" panose="020F0502020204030204" pitchFamily="34" charset="0"/>
            </a:endParaRPr>
          </a:p>
        </p:txBody>
      </p:sp>
    </p:spTree>
    <p:extLst>
      <p:ext uri="{BB962C8B-B14F-4D97-AF65-F5344CB8AC3E}">
        <p14:creationId xmlns:p14="http://schemas.microsoft.com/office/powerpoint/2010/main" val="1709033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hurch Year Spirituality: Practical Wisdom | internetmonk.c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8966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441D7-E502-4C0C-9A2E-9E3EAD3FF115}"/>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p:cNvSpPr txBox="1"/>
          <p:nvPr/>
        </p:nvSpPr>
        <p:spPr>
          <a:xfrm>
            <a:off x="457200" y="457200"/>
            <a:ext cx="11277600" cy="5496889"/>
          </a:xfrm>
          <a:prstGeom prst="rect">
            <a:avLst/>
          </a:prstGeom>
          <a:noFill/>
        </p:spPr>
        <p:txBody>
          <a:bodyPr wrap="square" rtlCol="0">
            <a:spAutoFit/>
          </a:bodyPr>
          <a:lstStyle/>
          <a:p>
            <a:pPr marL="457200" indent="-457200" algn="ctr"/>
            <a:r>
              <a:rPr lang="en-US" sz="5080" b="1" dirty="0">
                <a:ln>
                  <a:solidFill>
                    <a:schemeClr val="tx1"/>
                  </a:solidFill>
                </a:ln>
                <a:latin typeface="Calibri" panose="020F0502020204030204" pitchFamily="34" charset="0"/>
              </a:rPr>
              <a:t>GATHERING HYMN</a:t>
            </a:r>
          </a:p>
          <a:p>
            <a:pPr marL="457200" indent="-457200" algn="ctr"/>
            <a:r>
              <a:rPr lang="en-US" sz="4400" i="1" dirty="0">
                <a:ln>
                  <a:solidFill>
                    <a:schemeClr val="tx1"/>
                  </a:solidFill>
                </a:ln>
                <a:latin typeface="Calibri" panose="020F0502020204030204" pitchFamily="34" charset="0"/>
              </a:rPr>
              <a:t>Come, Thou Almighty King</a:t>
            </a:r>
          </a:p>
          <a:p>
            <a:pPr marL="457200" indent="-457200" algn="ctr"/>
            <a:r>
              <a:rPr lang="en-US" sz="4400" b="1" dirty="0">
                <a:ln>
                  <a:solidFill>
                    <a:schemeClr val="tx1"/>
                  </a:solidFill>
                </a:ln>
                <a:latin typeface="Calibri" panose="020F0502020204030204" pitchFamily="34" charset="0"/>
              </a:rPr>
              <a:t>ELW #408</a:t>
            </a:r>
          </a:p>
          <a:p>
            <a:pPr marL="457200" indent="-457200" algn="ctr"/>
            <a:endParaRPr lang="en-US" sz="2000" b="1" dirty="0">
              <a:ln>
                <a:solidFill>
                  <a:schemeClr val="tx1"/>
                </a:solidFill>
              </a:ln>
              <a:latin typeface="Calibri" panose="020F0502020204030204" pitchFamily="34" charset="0"/>
            </a:endParaRPr>
          </a:p>
          <a:p>
            <a:pPr marL="457200" indent="-457200" algn="ctr"/>
            <a:endParaRPr lang="en-US" sz="2000" b="1" dirty="0">
              <a:ln>
                <a:solidFill>
                  <a:schemeClr val="tx1"/>
                </a:solidFill>
              </a:ln>
              <a:latin typeface="Calibri" panose="020F0502020204030204" pitchFamily="34" charset="0"/>
            </a:endParaRPr>
          </a:p>
          <a:p>
            <a:pPr marL="457200" indent="-457200" algn="ctr"/>
            <a:endParaRPr lang="en-US" sz="2000" b="1" dirty="0">
              <a:ln>
                <a:solidFill>
                  <a:schemeClr val="tx1"/>
                </a:solidFill>
              </a:ln>
              <a:latin typeface="Calibri" panose="020F0502020204030204" pitchFamily="34" charset="0"/>
            </a:endParaRPr>
          </a:p>
          <a:p>
            <a:pPr algn="ctr"/>
            <a:r>
              <a:rPr lang="en-US" sz="5080" b="1" dirty="0">
                <a:ln>
                  <a:solidFill>
                    <a:schemeClr val="tx1"/>
                  </a:solidFill>
                </a:ln>
                <a:latin typeface="Calibri" panose="020F0502020204030204" pitchFamily="34" charset="0"/>
              </a:rPr>
              <a:t>Come, thou almighty King,</a:t>
            </a:r>
          </a:p>
          <a:p>
            <a:pPr algn="ctr"/>
            <a:r>
              <a:rPr lang="en-US" sz="5080" b="1" dirty="0">
                <a:ln>
                  <a:solidFill>
                    <a:schemeClr val="tx1"/>
                  </a:solidFill>
                </a:ln>
                <a:latin typeface="Calibri" panose="020F0502020204030204" pitchFamily="34" charset="0"/>
              </a:rPr>
              <a:t>help us thy name to sing;</a:t>
            </a:r>
          </a:p>
          <a:p>
            <a:pPr algn="ctr"/>
            <a:r>
              <a:rPr lang="en-US" sz="5080" b="1" dirty="0">
                <a:ln>
                  <a:solidFill>
                    <a:schemeClr val="tx1"/>
                  </a:solidFill>
                </a:ln>
                <a:latin typeface="Calibri" panose="020F0502020204030204" pitchFamily="34" charset="0"/>
              </a:rPr>
              <a:t>help us to praise;</a:t>
            </a:r>
          </a:p>
        </p:txBody>
      </p:sp>
    </p:spTree>
    <p:extLst>
      <p:ext uri="{BB962C8B-B14F-4D97-AF65-F5344CB8AC3E}">
        <p14:creationId xmlns:p14="http://schemas.microsoft.com/office/powerpoint/2010/main" val="3616278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EF0269-A3BA-4239-8B3C-5D52375E9861}"/>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E965AD51-49D6-4A36-9F3C-08CD80D34C5F}"/>
              </a:ext>
            </a:extLst>
          </p:cNvPr>
          <p:cNvSpPr/>
          <p:nvPr/>
        </p:nvSpPr>
        <p:spPr>
          <a:xfrm>
            <a:off x="609600" y="1905000"/>
            <a:ext cx="11125200" cy="3219343"/>
          </a:xfrm>
          <a:prstGeom prst="rect">
            <a:avLst/>
          </a:prstGeom>
        </p:spPr>
        <p:txBody>
          <a:bodyPr wrap="square">
            <a:spAutoFit/>
          </a:bodyPr>
          <a:lstStyle/>
          <a:p>
            <a:pPr algn="ctr"/>
            <a:r>
              <a:rPr lang="en-US" sz="5080" b="1" dirty="0">
                <a:ln>
                  <a:solidFill>
                    <a:schemeClr val="tx1"/>
                  </a:solidFill>
                </a:ln>
                <a:latin typeface="Calibri" panose="020F0502020204030204" pitchFamily="34" charset="0"/>
              </a:rPr>
              <a:t>Father all-glorious,</a:t>
            </a:r>
          </a:p>
          <a:p>
            <a:pPr algn="ctr"/>
            <a:r>
              <a:rPr lang="en-US" sz="5080" b="1" dirty="0">
                <a:ln>
                  <a:solidFill>
                    <a:schemeClr val="tx1"/>
                  </a:solidFill>
                </a:ln>
                <a:latin typeface="Calibri" panose="020F0502020204030204" pitchFamily="34" charset="0"/>
              </a:rPr>
              <a:t>o'er all victorious,</a:t>
            </a:r>
          </a:p>
          <a:p>
            <a:pPr algn="ctr"/>
            <a:r>
              <a:rPr lang="en-US" sz="5080" b="1" dirty="0">
                <a:ln>
                  <a:solidFill>
                    <a:schemeClr val="tx1"/>
                  </a:solidFill>
                </a:ln>
                <a:latin typeface="Calibri" panose="020F0502020204030204" pitchFamily="34" charset="0"/>
              </a:rPr>
              <a:t>come and reign over us,</a:t>
            </a:r>
          </a:p>
          <a:p>
            <a:pPr algn="ctr"/>
            <a:r>
              <a:rPr lang="en-US" sz="5080" b="1" dirty="0">
                <a:ln>
                  <a:solidFill>
                    <a:schemeClr val="tx1"/>
                  </a:solidFill>
                </a:ln>
                <a:latin typeface="Calibri" panose="020F0502020204030204" pitchFamily="34" charset="0"/>
              </a:rPr>
              <a:t>Ancient of Days.</a:t>
            </a:r>
          </a:p>
        </p:txBody>
      </p:sp>
    </p:spTree>
    <p:extLst>
      <p:ext uri="{BB962C8B-B14F-4D97-AF65-F5344CB8AC3E}">
        <p14:creationId xmlns:p14="http://schemas.microsoft.com/office/powerpoint/2010/main" val="535626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6C260F-890F-4B0E-A270-0AF2B30DE303}"/>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p:cNvSpPr txBox="1"/>
          <p:nvPr/>
        </p:nvSpPr>
        <p:spPr>
          <a:xfrm>
            <a:off x="533400" y="646700"/>
            <a:ext cx="11658600" cy="5564600"/>
          </a:xfrm>
          <a:prstGeom prst="rect">
            <a:avLst/>
          </a:prstGeom>
          <a:noFill/>
        </p:spPr>
        <p:txBody>
          <a:bodyPr wrap="square" rtlCol="0">
            <a:spAutoFit/>
          </a:bodyPr>
          <a:lstStyle/>
          <a:p>
            <a:pPr algn="ctr"/>
            <a:r>
              <a:rPr lang="en-US" sz="5080" b="1" dirty="0">
                <a:ln>
                  <a:solidFill>
                    <a:schemeClr val="tx1"/>
                  </a:solidFill>
                </a:ln>
                <a:latin typeface="Calibri" panose="020F0502020204030204" pitchFamily="34" charset="0"/>
              </a:rPr>
              <a:t>Come, thou incarnate Word,</a:t>
            </a:r>
          </a:p>
          <a:p>
            <a:pPr algn="ctr"/>
            <a:r>
              <a:rPr lang="en-US" sz="5080" b="1" dirty="0">
                <a:ln>
                  <a:solidFill>
                    <a:schemeClr val="tx1"/>
                  </a:solidFill>
                </a:ln>
                <a:latin typeface="Calibri" panose="020F0502020204030204" pitchFamily="34" charset="0"/>
              </a:rPr>
              <a:t>merciful, mighty Lord;</a:t>
            </a:r>
          </a:p>
          <a:p>
            <a:pPr algn="ctr"/>
            <a:r>
              <a:rPr lang="en-US" sz="5080" b="1" dirty="0">
                <a:ln>
                  <a:solidFill>
                    <a:schemeClr val="tx1"/>
                  </a:solidFill>
                </a:ln>
                <a:latin typeface="Calibri" panose="020F0502020204030204" pitchFamily="34" charset="0"/>
              </a:rPr>
              <a:t>our prayer attend.</a:t>
            </a:r>
          </a:p>
          <a:p>
            <a:pPr algn="ctr"/>
            <a:r>
              <a:rPr lang="en-US" sz="5080" b="1" dirty="0">
                <a:ln>
                  <a:solidFill>
                    <a:schemeClr val="tx1"/>
                  </a:solidFill>
                </a:ln>
                <a:latin typeface="Calibri" panose="020F0502020204030204" pitchFamily="34" charset="0"/>
              </a:rPr>
              <a:t>Come and thy people bless,</a:t>
            </a:r>
          </a:p>
          <a:p>
            <a:pPr algn="ctr"/>
            <a:r>
              <a:rPr lang="en-US" sz="5080" b="1" dirty="0">
                <a:ln>
                  <a:solidFill>
                    <a:schemeClr val="tx1"/>
                  </a:solidFill>
                </a:ln>
                <a:latin typeface="Calibri" panose="020F0502020204030204" pitchFamily="34" charset="0"/>
              </a:rPr>
              <a:t>and give thy word success,</a:t>
            </a:r>
          </a:p>
          <a:p>
            <a:pPr algn="ctr"/>
            <a:r>
              <a:rPr lang="en-US" sz="5080" b="1" dirty="0">
                <a:ln>
                  <a:solidFill>
                    <a:schemeClr val="tx1"/>
                  </a:solidFill>
                </a:ln>
                <a:latin typeface="Calibri" panose="020F0502020204030204" pitchFamily="34" charset="0"/>
              </a:rPr>
              <a:t>and let thy righteousness</a:t>
            </a:r>
          </a:p>
          <a:p>
            <a:pPr algn="ctr"/>
            <a:r>
              <a:rPr lang="en-US" sz="5080" b="1" dirty="0">
                <a:ln>
                  <a:solidFill>
                    <a:schemeClr val="tx1"/>
                  </a:solidFill>
                </a:ln>
                <a:latin typeface="Calibri" panose="020F0502020204030204" pitchFamily="34" charset="0"/>
              </a:rPr>
              <a:t>on us descend.</a:t>
            </a:r>
            <a:endParaRPr lang="en-US" sz="5080" b="1" dirty="0">
              <a:latin typeface="Calibri" panose="020F0502020204030204" pitchFamily="34" charset="0"/>
            </a:endParaRPr>
          </a:p>
        </p:txBody>
      </p:sp>
    </p:spTree>
    <p:extLst>
      <p:ext uri="{BB962C8B-B14F-4D97-AF65-F5344CB8AC3E}">
        <p14:creationId xmlns:p14="http://schemas.microsoft.com/office/powerpoint/2010/main" val="1680162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37D26-2E44-4129-BAEC-D6FF509078EC}"/>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p:cNvSpPr txBox="1"/>
          <p:nvPr/>
        </p:nvSpPr>
        <p:spPr>
          <a:xfrm>
            <a:off x="457200" y="646699"/>
            <a:ext cx="11125200" cy="5564600"/>
          </a:xfrm>
          <a:prstGeom prst="rect">
            <a:avLst/>
          </a:prstGeom>
          <a:noFill/>
        </p:spPr>
        <p:txBody>
          <a:bodyPr wrap="square" rtlCol="0">
            <a:spAutoFit/>
          </a:bodyPr>
          <a:lstStyle/>
          <a:p>
            <a:pPr algn="ctr"/>
            <a:r>
              <a:rPr lang="en-US" sz="5080" b="1" dirty="0">
                <a:ln>
                  <a:solidFill>
                    <a:schemeClr val="tx1"/>
                  </a:solidFill>
                </a:ln>
                <a:latin typeface="Calibri" panose="020F0502020204030204" pitchFamily="34" charset="0"/>
              </a:rPr>
              <a:t>Come, holy Comforter,</a:t>
            </a:r>
          </a:p>
          <a:p>
            <a:pPr algn="ctr"/>
            <a:r>
              <a:rPr lang="en-US" sz="5080" b="1" dirty="0">
                <a:ln>
                  <a:solidFill>
                    <a:schemeClr val="tx1"/>
                  </a:solidFill>
                </a:ln>
                <a:latin typeface="Calibri" panose="020F0502020204030204" pitchFamily="34" charset="0"/>
              </a:rPr>
              <a:t>thy sacred witness bear</a:t>
            </a:r>
          </a:p>
          <a:p>
            <a:pPr algn="ctr"/>
            <a:r>
              <a:rPr lang="en-US" sz="5080" b="1" dirty="0">
                <a:ln>
                  <a:solidFill>
                    <a:schemeClr val="tx1"/>
                  </a:solidFill>
                </a:ln>
                <a:latin typeface="Calibri" panose="020F0502020204030204" pitchFamily="34" charset="0"/>
              </a:rPr>
              <a:t>in this glad hour!</a:t>
            </a:r>
          </a:p>
          <a:p>
            <a:pPr algn="ctr"/>
            <a:r>
              <a:rPr lang="en-US" sz="5080" b="1" dirty="0">
                <a:ln>
                  <a:solidFill>
                    <a:schemeClr val="tx1"/>
                  </a:solidFill>
                </a:ln>
                <a:latin typeface="Calibri" panose="020F0502020204030204" pitchFamily="34" charset="0"/>
              </a:rPr>
              <a:t>Thou who almighty art,</a:t>
            </a:r>
          </a:p>
          <a:p>
            <a:pPr algn="ctr"/>
            <a:r>
              <a:rPr lang="en-US" sz="5080" b="1" dirty="0">
                <a:ln>
                  <a:solidFill>
                    <a:schemeClr val="tx1"/>
                  </a:solidFill>
                </a:ln>
                <a:latin typeface="Calibri" panose="020F0502020204030204" pitchFamily="34" charset="0"/>
              </a:rPr>
              <a:t>rule now in </a:t>
            </a:r>
            <a:r>
              <a:rPr lang="en-US" sz="5080" b="1" dirty="0" err="1">
                <a:ln>
                  <a:solidFill>
                    <a:schemeClr val="tx1"/>
                  </a:solidFill>
                </a:ln>
                <a:latin typeface="Calibri" panose="020F0502020204030204" pitchFamily="34" charset="0"/>
              </a:rPr>
              <a:t>ev'ry</a:t>
            </a:r>
            <a:r>
              <a:rPr lang="en-US" sz="5080" b="1" dirty="0">
                <a:ln>
                  <a:solidFill>
                    <a:schemeClr val="tx1"/>
                  </a:solidFill>
                </a:ln>
                <a:latin typeface="Calibri" panose="020F0502020204030204" pitchFamily="34" charset="0"/>
              </a:rPr>
              <a:t> heart,</a:t>
            </a:r>
          </a:p>
          <a:p>
            <a:pPr algn="ctr"/>
            <a:r>
              <a:rPr lang="en-US" sz="5080" b="1" dirty="0">
                <a:ln>
                  <a:solidFill>
                    <a:schemeClr val="tx1"/>
                  </a:solidFill>
                </a:ln>
                <a:latin typeface="Calibri" panose="020F0502020204030204" pitchFamily="34" charset="0"/>
              </a:rPr>
              <a:t>never from us depart,</a:t>
            </a:r>
          </a:p>
          <a:p>
            <a:pPr algn="ctr"/>
            <a:r>
              <a:rPr lang="en-US" sz="5080" b="1" dirty="0">
                <a:ln>
                  <a:solidFill>
                    <a:schemeClr val="tx1"/>
                  </a:solidFill>
                </a:ln>
                <a:latin typeface="Calibri" panose="020F0502020204030204" pitchFamily="34" charset="0"/>
              </a:rPr>
              <a:t>Spirit of </a:t>
            </a:r>
            <a:r>
              <a:rPr lang="en-US" sz="5080" b="1" dirty="0" err="1">
                <a:ln>
                  <a:solidFill>
                    <a:schemeClr val="tx1"/>
                  </a:solidFill>
                </a:ln>
                <a:latin typeface="Calibri" panose="020F0502020204030204" pitchFamily="34" charset="0"/>
              </a:rPr>
              <a:t>pow'r</a:t>
            </a:r>
            <a:r>
              <a:rPr lang="en-US" sz="5080" b="1" dirty="0">
                <a:ln>
                  <a:solidFill>
                    <a:schemeClr val="tx1"/>
                  </a:solidFill>
                </a:ln>
                <a:latin typeface="Calibri" panose="020F0502020204030204" pitchFamily="34" charset="0"/>
              </a:rPr>
              <a:t>.</a:t>
            </a:r>
          </a:p>
        </p:txBody>
      </p:sp>
    </p:spTree>
    <p:extLst>
      <p:ext uri="{BB962C8B-B14F-4D97-AF65-F5344CB8AC3E}">
        <p14:creationId xmlns:p14="http://schemas.microsoft.com/office/powerpoint/2010/main" val="1630822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9C434-A4EE-4711-8643-4F9E3F9C9B9C}"/>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495300" y="269672"/>
            <a:ext cx="11201400" cy="6318653"/>
          </a:xfrm>
          <a:prstGeom prst="rect">
            <a:avLst/>
          </a:prstGeom>
          <a:noFill/>
        </p:spPr>
        <p:txBody>
          <a:bodyPr wrap="square" rtlCol="0">
            <a:spAutoFit/>
          </a:bodyPr>
          <a:lstStyle/>
          <a:p>
            <a:pPr algn="ctr"/>
            <a:r>
              <a:rPr lang="en-US" sz="5080" b="1" dirty="0">
                <a:ln>
                  <a:solidFill>
                    <a:schemeClr val="tx1"/>
                  </a:solidFill>
                </a:ln>
                <a:latin typeface="Calibri" panose="020F0502020204030204" pitchFamily="34" charset="0"/>
              </a:rPr>
              <a:t>To thee, great One in Three,</a:t>
            </a:r>
          </a:p>
          <a:p>
            <a:pPr algn="ctr"/>
            <a:r>
              <a:rPr lang="en-US" sz="5080" b="1" dirty="0">
                <a:ln>
                  <a:solidFill>
                    <a:schemeClr val="tx1"/>
                  </a:solidFill>
                </a:ln>
                <a:latin typeface="Calibri" panose="020F0502020204030204" pitchFamily="34" charset="0"/>
              </a:rPr>
              <a:t>eternal praises be</a:t>
            </a:r>
          </a:p>
          <a:p>
            <a:pPr algn="ctr"/>
            <a:r>
              <a:rPr lang="en-US" sz="5080" b="1" dirty="0">
                <a:ln>
                  <a:solidFill>
                    <a:schemeClr val="tx1"/>
                  </a:solidFill>
                </a:ln>
                <a:latin typeface="Calibri" panose="020F0502020204030204" pitchFamily="34" charset="0"/>
              </a:rPr>
              <a:t>hence evermore!</a:t>
            </a:r>
          </a:p>
          <a:p>
            <a:pPr algn="ctr"/>
            <a:r>
              <a:rPr lang="en-US" sz="5080" b="1" dirty="0">
                <a:ln>
                  <a:solidFill>
                    <a:schemeClr val="tx1"/>
                  </a:solidFill>
                </a:ln>
                <a:latin typeface="Calibri" panose="020F0502020204030204" pitchFamily="34" charset="0"/>
              </a:rPr>
              <a:t>Thy </a:t>
            </a:r>
            <a:r>
              <a:rPr lang="en-US" sz="5080" b="1" dirty="0" err="1">
                <a:ln>
                  <a:solidFill>
                    <a:schemeClr val="tx1"/>
                  </a:solidFill>
                </a:ln>
                <a:latin typeface="Calibri" panose="020F0502020204030204" pitchFamily="34" charset="0"/>
              </a:rPr>
              <a:t>sov'reign</a:t>
            </a:r>
            <a:r>
              <a:rPr lang="en-US" sz="5080" b="1" dirty="0">
                <a:ln>
                  <a:solidFill>
                    <a:schemeClr val="tx1"/>
                  </a:solidFill>
                </a:ln>
                <a:latin typeface="Calibri" panose="020F0502020204030204" pitchFamily="34" charset="0"/>
              </a:rPr>
              <a:t> majesty</a:t>
            </a:r>
          </a:p>
          <a:p>
            <a:pPr algn="ctr"/>
            <a:r>
              <a:rPr lang="en-US" sz="5080" b="1" dirty="0">
                <a:ln>
                  <a:solidFill>
                    <a:schemeClr val="tx1"/>
                  </a:solidFill>
                </a:ln>
                <a:latin typeface="Calibri" panose="020F0502020204030204" pitchFamily="34" charset="0"/>
              </a:rPr>
              <a:t>may we in glory see,</a:t>
            </a:r>
          </a:p>
          <a:p>
            <a:pPr algn="ctr"/>
            <a:r>
              <a:rPr lang="en-US" sz="5080" b="1" dirty="0">
                <a:ln>
                  <a:solidFill>
                    <a:schemeClr val="tx1"/>
                  </a:solidFill>
                </a:ln>
                <a:latin typeface="Calibri" panose="020F0502020204030204" pitchFamily="34" charset="0"/>
              </a:rPr>
              <a:t>and to eternity</a:t>
            </a:r>
          </a:p>
          <a:p>
            <a:pPr algn="ctr"/>
            <a:r>
              <a:rPr lang="en-US" sz="5080" b="1" dirty="0">
                <a:ln>
                  <a:solidFill>
                    <a:schemeClr val="tx1"/>
                  </a:solidFill>
                </a:ln>
                <a:latin typeface="Calibri" panose="020F0502020204030204" pitchFamily="34" charset="0"/>
              </a:rPr>
              <a:t>love and adore.</a:t>
            </a:r>
          </a:p>
          <a:p>
            <a:pPr algn="ctr"/>
            <a:endParaRPr lang="en-US" sz="2400" b="1" dirty="0">
              <a:ln>
                <a:solidFill>
                  <a:schemeClr val="tx1"/>
                </a:solidFill>
              </a:ln>
              <a:latin typeface="Calibri" panose="020F0502020204030204" pitchFamily="34" charset="0"/>
            </a:endParaRPr>
          </a:p>
          <a:p>
            <a:pPr algn="ctr"/>
            <a:r>
              <a:rPr lang="en-US" sz="2500" dirty="0">
                <a:ln>
                  <a:solidFill>
                    <a:schemeClr val="tx1"/>
                  </a:solidFill>
                </a:ln>
                <a:latin typeface="Calibri" panose="020F0502020204030204" pitchFamily="34" charset="0"/>
              </a:rPr>
              <a:t>Text: source unknown, c. 1757, alt. Public Domain</a:t>
            </a:r>
            <a:endParaRPr lang="en-US" sz="2000" b="1" dirty="0">
              <a:latin typeface="Calibri" panose="020F0502020204030204" pitchFamily="34" charset="0"/>
            </a:endParaRPr>
          </a:p>
        </p:txBody>
      </p:sp>
    </p:spTree>
    <p:extLst>
      <p:ext uri="{BB962C8B-B14F-4D97-AF65-F5344CB8AC3E}">
        <p14:creationId xmlns:p14="http://schemas.microsoft.com/office/powerpoint/2010/main" val="868662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AFC6F-1F8D-4FF2-A3F3-FF19D258AC0A}"/>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p:cNvSpPr txBox="1"/>
          <p:nvPr/>
        </p:nvSpPr>
        <p:spPr>
          <a:xfrm>
            <a:off x="609600" y="228600"/>
            <a:ext cx="10972799" cy="6395597"/>
          </a:xfrm>
          <a:prstGeom prst="rect">
            <a:avLst/>
          </a:prstGeom>
          <a:noFill/>
        </p:spPr>
        <p:txBody>
          <a:bodyPr wrap="square" rtlCol="0">
            <a:spAutoFit/>
          </a:bodyPr>
          <a:lstStyle/>
          <a:p>
            <a:pPr algn="ctr"/>
            <a:r>
              <a:rPr lang="en-US" sz="5080" b="1" dirty="0">
                <a:ln>
                  <a:solidFill>
                    <a:schemeClr val="tx1"/>
                  </a:solidFill>
                </a:ln>
                <a:latin typeface="Calibri" panose="020F0502020204030204" pitchFamily="34" charset="0"/>
              </a:rPr>
              <a:t>PRAYER OF THE DAY</a:t>
            </a:r>
          </a:p>
          <a:p>
            <a:r>
              <a:rPr lang="en-US" sz="4400" i="1" dirty="0">
                <a:ln>
                  <a:solidFill>
                    <a:schemeClr val="tx1"/>
                  </a:solidFill>
                </a:ln>
                <a:latin typeface="Calibri" panose="020F0502020204030204" pitchFamily="34" charset="0"/>
              </a:rPr>
              <a:t>Let us pray. Almighty and ever-living God, you anointed your beloved Son to be priest and sovereign forever. Grant that all the people of the earth, now divided by the power of sin, may be united by the glorious and gentle rule of Jesus Christ, our Savior and Lord, who lives and reigns with you and the Holy Spirit, one God, now and forever. </a:t>
            </a:r>
            <a:r>
              <a:rPr lang="en-US" sz="5080" b="1" dirty="0">
                <a:ln>
                  <a:solidFill>
                    <a:schemeClr val="tx1"/>
                  </a:solidFill>
                </a:ln>
                <a:latin typeface="Calibri" panose="020F0502020204030204" pitchFamily="34" charset="0"/>
              </a:rPr>
              <a:t>Amen. </a:t>
            </a:r>
          </a:p>
        </p:txBody>
      </p:sp>
    </p:spTree>
    <p:extLst>
      <p:ext uri="{BB962C8B-B14F-4D97-AF65-F5344CB8AC3E}">
        <p14:creationId xmlns:p14="http://schemas.microsoft.com/office/powerpoint/2010/main" val="3421198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95300" y="255954"/>
            <a:ext cx="11201400" cy="5693866"/>
          </a:xfrm>
          <a:prstGeom prst="rect">
            <a:avLst/>
          </a:prstGeom>
          <a:noFill/>
        </p:spPr>
        <p:txBody>
          <a:bodyPr wrap="square" rtlCol="0">
            <a:spAutoFit/>
          </a:bodyPr>
          <a:lstStyle/>
          <a:p>
            <a:pPr algn="ctr"/>
            <a:r>
              <a:rPr lang="en-US" sz="4000" b="1" dirty="0">
                <a:latin typeface="Calibri" panose="020F0502020204030204" pitchFamily="34" charset="0"/>
              </a:rPr>
              <a:t>Advent – Blue: The Season of Expectation </a:t>
            </a:r>
          </a:p>
          <a:p>
            <a:r>
              <a:rPr lang="en-US" sz="3600" dirty="0">
                <a:latin typeface="Calibri" panose="020F0502020204030204" pitchFamily="34" charset="0"/>
              </a:rPr>
              <a:t>The first season of the church year, Advent, is about beginnings, middles and endings. Advent means ‘coming’ or ‘arrival’, and so we prepare for the celebration of the birth of Jesus.  However, we also look to the end times as we await Christ’s coming again and the fulfillment of God’s plan of justice and peace for all creation. These beginnings and endings give us pause to think about what it means to live, as we do, in the middle. And so we light candles against the darkness, keeping watch for the promised light.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5401" y="1905000"/>
            <a:ext cx="2255227"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304"/>
          <a:stretch/>
        </p:blipFill>
        <p:spPr bwMode="auto">
          <a:xfrm>
            <a:off x="-3276600" y="1031034"/>
            <a:ext cx="2544667" cy="300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1DF39F59-F768-F576-44D7-870A941B5BAB}"/>
              </a:ext>
            </a:extLst>
          </p:cNvPr>
          <p:cNvSpPr/>
          <p:nvPr/>
        </p:nvSpPr>
        <p:spPr>
          <a:xfrm>
            <a:off x="3048000" y="5867400"/>
            <a:ext cx="5772221"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Placing of Advent Blue</a:t>
            </a:r>
            <a:endParaRPr lang="en-US"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30650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6943" y="4089545"/>
            <a:ext cx="4391024" cy="1907884"/>
          </a:xfrm>
          <a:prstGeom prst="rect">
            <a:avLst/>
          </a:prstGeom>
          <a:solidFill>
            <a:srgbClr val="C00000"/>
          </a:solidFill>
        </p:spPr>
        <p:txBody>
          <a:bodyPr vert="horz" lIns="91440" tIns="45720" rIns="91440" bIns="45720" rtlCol="0" anchor="t">
            <a:normAutofit fontScale="92500" lnSpcReduction="20000"/>
          </a:bodyPr>
          <a:lstStyle/>
          <a:p>
            <a:pPr lvl="0">
              <a:lnSpc>
                <a:spcPct val="90000"/>
              </a:lnSpc>
              <a:spcBef>
                <a:spcPct val="0"/>
              </a:spcBef>
              <a:spcAft>
                <a:spcPts val="600"/>
              </a:spcAft>
            </a:pPr>
            <a:r>
              <a:rPr lang="en-US" sz="5400" b="1" dirty="0">
                <a:ln w="12700">
                  <a:solidFill>
                    <a:schemeClr val="bg1"/>
                  </a:solidFill>
                  <a:prstDash val="solid"/>
                </a:ln>
                <a:solidFill>
                  <a:schemeClr val="bg1"/>
                </a:solidFill>
                <a:latin typeface="+mj-lt"/>
                <a:ea typeface="+mj-ea"/>
                <a:cs typeface="+mj-cs"/>
              </a:rPr>
              <a:t>Invitation to </a:t>
            </a:r>
          </a:p>
          <a:p>
            <a:pPr lvl="0">
              <a:lnSpc>
                <a:spcPct val="90000"/>
              </a:lnSpc>
              <a:spcBef>
                <a:spcPct val="0"/>
              </a:spcBef>
              <a:spcAft>
                <a:spcPts val="600"/>
              </a:spcAft>
            </a:pPr>
            <a:r>
              <a:rPr lang="en-US" sz="5400" b="1" dirty="0">
                <a:ln w="12700">
                  <a:solidFill>
                    <a:schemeClr val="bg1"/>
                  </a:solidFill>
                  <a:prstDash val="solid"/>
                </a:ln>
                <a:solidFill>
                  <a:schemeClr val="bg1"/>
                </a:solidFill>
                <a:latin typeface="+mj-lt"/>
                <a:ea typeface="+mj-ea"/>
                <a:cs typeface="+mj-cs"/>
              </a:rPr>
              <a:t>Holy Communion</a:t>
            </a:r>
            <a:endParaRPr lang="en-US" sz="4000" b="1" dirty="0">
              <a:ln w="12700">
                <a:solidFill>
                  <a:schemeClr val="bg1"/>
                </a:solidFill>
                <a:prstDash val="solid"/>
              </a:ln>
              <a:solidFill>
                <a:schemeClr val="bg1"/>
              </a:solidFill>
              <a:latin typeface="+mj-lt"/>
              <a:ea typeface="+mj-ea"/>
              <a:cs typeface="+mj-cs"/>
            </a:endParaRPr>
          </a:p>
        </p:txBody>
      </p:sp>
      <p:pic>
        <p:nvPicPr>
          <p:cNvPr id="6" name="Picture 5" descr="A picture containing table, cake, white, cut&#10;&#10;Description automatically generated">
            <a:extLst>
              <a:ext uri="{FF2B5EF4-FFF2-40B4-BE49-F238E27FC236}">
                <a16:creationId xmlns:a16="http://schemas.microsoft.com/office/drawing/2014/main" id="{6785BD88-4422-765A-2087-40910A63D2F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a:ln>
            <a:noFill/>
          </a:ln>
        </p:spPr>
      </p:pic>
      <p:sp>
        <p:nvSpPr>
          <p:cNvPr id="4" name="Rectangle 3"/>
          <p:cNvSpPr/>
          <p:nvPr/>
        </p:nvSpPr>
        <p:spPr>
          <a:xfrm>
            <a:off x="5290457" y="3287404"/>
            <a:ext cx="6324600" cy="3578231"/>
          </a:xfrm>
          <a:prstGeom prst="rect">
            <a:avLst/>
          </a:prstGeom>
        </p:spPr>
        <p:txBody>
          <a:bodyPr vert="horz" lIns="91440" tIns="45720" rIns="91440" bIns="45720" rtlCol="0">
            <a:normAutofit/>
          </a:bodyPr>
          <a:lstStyle/>
          <a:p>
            <a:pPr>
              <a:lnSpc>
                <a:spcPct val="90000"/>
              </a:lnSpc>
              <a:spcAft>
                <a:spcPts val="600"/>
              </a:spcAft>
            </a:pPr>
            <a:endParaRPr lang="en-US" sz="4400" dirty="0">
              <a:ln>
                <a:solidFill>
                  <a:schemeClr val="bg1"/>
                </a:solidFill>
              </a:ln>
              <a:solidFill>
                <a:schemeClr val="bg1">
                  <a:alpha val="80000"/>
                </a:schemeClr>
              </a:solidFill>
            </a:endParaRPr>
          </a:p>
        </p:txBody>
      </p:sp>
      <p:sp>
        <p:nvSpPr>
          <p:cNvPr id="3" name="Rectangle 2">
            <a:extLst>
              <a:ext uri="{FF2B5EF4-FFF2-40B4-BE49-F238E27FC236}">
                <a16:creationId xmlns:a16="http://schemas.microsoft.com/office/drawing/2014/main" id="{F16207E8-50C8-8110-8023-1515CCC60702}"/>
              </a:ext>
            </a:extLst>
          </p:cNvPr>
          <p:cNvSpPr/>
          <p:nvPr/>
        </p:nvSpPr>
        <p:spPr>
          <a:xfrm>
            <a:off x="576943" y="0"/>
            <a:ext cx="11235847" cy="310009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ined glass window&#10;&#10;Description automatically generated with low confidence">
            <a:extLst>
              <a:ext uri="{FF2B5EF4-FFF2-40B4-BE49-F238E27FC236}">
                <a16:creationId xmlns:a16="http://schemas.microsoft.com/office/drawing/2014/main" id="{FF1A6DEA-C6BF-84A3-A099-5B27F4ABDDEE}"/>
              </a:ext>
            </a:extLst>
          </p:cNvPr>
          <p:cNvPicPr>
            <a:picLocks noChangeAspect="1"/>
          </p:cNvPicPr>
          <p:nvPr/>
        </p:nvPicPr>
        <p:blipFill>
          <a:blip r:embed="rId4"/>
          <a:stretch>
            <a:fillRect/>
          </a:stretch>
        </p:blipFill>
        <p:spPr>
          <a:xfrm>
            <a:off x="764302" y="133357"/>
            <a:ext cx="2143585" cy="2858114"/>
          </a:xfrm>
          <a:prstGeom prst="rect">
            <a:avLst/>
          </a:prstGeom>
        </p:spPr>
      </p:pic>
      <p:pic>
        <p:nvPicPr>
          <p:cNvPr id="7" name="Picture 6" descr="A picture containing outdoor, sky, tree&#10;&#10;Description automatically generated">
            <a:extLst>
              <a:ext uri="{FF2B5EF4-FFF2-40B4-BE49-F238E27FC236}">
                <a16:creationId xmlns:a16="http://schemas.microsoft.com/office/drawing/2014/main" id="{C5C6C5D1-B3C0-AE16-E508-7BE82E8AF255}"/>
              </a:ext>
            </a:extLst>
          </p:cNvPr>
          <p:cNvPicPr>
            <a:picLocks noChangeAspect="1"/>
          </p:cNvPicPr>
          <p:nvPr/>
        </p:nvPicPr>
        <p:blipFill>
          <a:blip r:embed="rId5"/>
          <a:stretch>
            <a:fillRect/>
          </a:stretch>
        </p:blipFill>
        <p:spPr>
          <a:xfrm rot="10800000" flipV="1">
            <a:off x="3135203" y="133358"/>
            <a:ext cx="4575053" cy="2833378"/>
          </a:xfrm>
          <a:prstGeom prst="rect">
            <a:avLst/>
          </a:prstGeom>
        </p:spPr>
      </p:pic>
      <p:pic>
        <p:nvPicPr>
          <p:cNvPr id="8" name="Picture 7" descr="A picture containing sky, outdoor, tree, building&#10;&#10;Description automatically generated">
            <a:extLst>
              <a:ext uri="{FF2B5EF4-FFF2-40B4-BE49-F238E27FC236}">
                <a16:creationId xmlns:a16="http://schemas.microsoft.com/office/drawing/2014/main" id="{3424838B-FB46-AF85-F719-8200ECF0939C}"/>
              </a:ext>
            </a:extLst>
          </p:cNvPr>
          <p:cNvPicPr>
            <a:picLocks noChangeAspect="1"/>
          </p:cNvPicPr>
          <p:nvPr/>
        </p:nvPicPr>
        <p:blipFill>
          <a:blip r:embed="rId6"/>
          <a:stretch>
            <a:fillRect/>
          </a:stretch>
        </p:blipFill>
        <p:spPr>
          <a:xfrm rot="10800000" flipV="1">
            <a:off x="7988667" y="189552"/>
            <a:ext cx="3505754" cy="2762868"/>
          </a:xfrm>
          <a:prstGeom prst="rect">
            <a:avLst/>
          </a:prstGeom>
        </p:spPr>
      </p:pic>
      <p:sp>
        <p:nvSpPr>
          <p:cNvPr id="11" name="TextBox 10">
            <a:extLst>
              <a:ext uri="{FF2B5EF4-FFF2-40B4-BE49-F238E27FC236}">
                <a16:creationId xmlns:a16="http://schemas.microsoft.com/office/drawing/2014/main" id="{5DD36086-9BA4-F755-382B-C8C35966800F}"/>
              </a:ext>
            </a:extLst>
          </p:cNvPr>
          <p:cNvSpPr txBox="1"/>
          <p:nvPr/>
        </p:nvSpPr>
        <p:spPr>
          <a:xfrm>
            <a:off x="4840740" y="3272821"/>
            <a:ext cx="7224033" cy="3508653"/>
          </a:xfrm>
          <a:prstGeom prst="rect">
            <a:avLst/>
          </a:prstGeom>
          <a:noFill/>
        </p:spPr>
        <p:txBody>
          <a:bodyPr wrap="square">
            <a:spAutoFit/>
          </a:bodyPr>
          <a:lstStyle/>
          <a:p>
            <a:r>
              <a:rPr lang="en-US" sz="4000" b="1" dirty="0">
                <a:ln>
                  <a:solidFill>
                    <a:schemeClr val="accent4">
                      <a:lumMod val="75000"/>
                    </a:schemeClr>
                  </a:solidFill>
                </a:ln>
                <a:solidFill>
                  <a:schemeClr val="accent4">
                    <a:lumMod val="75000"/>
                  </a:schemeClr>
                </a:solidFill>
              </a:rPr>
              <a:t>In this holy meal Jesus gives himself, promising forgiveness, life, and salvation. All baptized Christians are invited to receive Holy Communion</a:t>
            </a:r>
            <a:r>
              <a:rPr lang="en-US" sz="4400" b="1" dirty="0">
                <a:ln>
                  <a:solidFill>
                    <a:schemeClr val="bg1"/>
                  </a:solidFill>
                </a:ln>
                <a:solidFill>
                  <a:schemeClr val="bg1"/>
                </a:solidFill>
              </a:rPr>
              <a:t>.</a:t>
            </a:r>
          </a:p>
          <a:p>
            <a:endParaRPr lang="en-US" dirty="0"/>
          </a:p>
        </p:txBody>
      </p:sp>
      <p:sp>
        <p:nvSpPr>
          <p:cNvPr id="9" name="TextBox 8">
            <a:extLst>
              <a:ext uri="{FF2B5EF4-FFF2-40B4-BE49-F238E27FC236}">
                <a16:creationId xmlns:a16="http://schemas.microsoft.com/office/drawing/2014/main" id="{99422A4F-4235-E2BD-F705-5D0168D9B741}"/>
              </a:ext>
            </a:extLst>
          </p:cNvPr>
          <p:cNvSpPr txBox="1"/>
          <p:nvPr/>
        </p:nvSpPr>
        <p:spPr>
          <a:xfrm>
            <a:off x="279400" y="3891561"/>
            <a:ext cx="4281941" cy="1569660"/>
          </a:xfrm>
          <a:prstGeom prst="rect">
            <a:avLst/>
          </a:prstGeom>
          <a:noFill/>
        </p:spPr>
        <p:txBody>
          <a:bodyPr wrap="none" rtlCol="0">
            <a:spAutoFit/>
          </a:bodyPr>
          <a:lstStyle/>
          <a:p>
            <a:r>
              <a:rPr lang="en-US" sz="4800" b="1" dirty="0">
                <a:ln>
                  <a:solidFill>
                    <a:schemeClr val="accent4">
                      <a:lumMod val="75000"/>
                    </a:schemeClr>
                  </a:solidFill>
                </a:ln>
                <a:solidFill>
                  <a:schemeClr val="accent4">
                    <a:lumMod val="75000"/>
                  </a:schemeClr>
                </a:solidFill>
              </a:rPr>
              <a:t>Invitation to</a:t>
            </a:r>
          </a:p>
          <a:p>
            <a:r>
              <a:rPr lang="en-US" sz="4800" b="1" dirty="0">
                <a:ln>
                  <a:solidFill>
                    <a:schemeClr val="accent4">
                      <a:lumMod val="75000"/>
                    </a:schemeClr>
                  </a:solidFill>
                </a:ln>
                <a:solidFill>
                  <a:schemeClr val="accent4">
                    <a:lumMod val="75000"/>
                  </a:schemeClr>
                </a:solidFill>
              </a:rPr>
              <a:t>Holy </a:t>
            </a:r>
            <a:r>
              <a:rPr lang="en-US" sz="4800" b="1" dirty="0" err="1">
                <a:ln>
                  <a:solidFill>
                    <a:schemeClr val="accent4">
                      <a:lumMod val="75000"/>
                    </a:schemeClr>
                  </a:solidFill>
                </a:ln>
                <a:solidFill>
                  <a:schemeClr val="accent4">
                    <a:lumMod val="75000"/>
                  </a:schemeClr>
                </a:solidFill>
              </a:rPr>
              <a:t>Commnion</a:t>
            </a:r>
            <a:endParaRPr lang="en-US" sz="4800" b="1" dirty="0">
              <a:ln>
                <a:solidFill>
                  <a:schemeClr val="accent4">
                    <a:lumMod val="75000"/>
                  </a:schemeClr>
                </a:solidFill>
              </a:ln>
              <a:solidFill>
                <a:schemeClr val="accent4">
                  <a:lumMod val="75000"/>
                </a:schemeClr>
              </a:solidFill>
            </a:endParaRPr>
          </a:p>
        </p:txBody>
      </p:sp>
    </p:spTree>
    <p:extLst>
      <p:ext uri="{BB962C8B-B14F-4D97-AF65-F5344CB8AC3E}">
        <p14:creationId xmlns:p14="http://schemas.microsoft.com/office/powerpoint/2010/main" val="1182676526"/>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 tags powerpoint background advent blue kelley kuhlman cand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8200" cy="7092124"/>
          </a:xfrm>
          <a:prstGeom prst="rect">
            <a:avLst/>
          </a:prstGeom>
        </p:spPr>
      </p:pic>
      <p:sp>
        <p:nvSpPr>
          <p:cNvPr id="4" name="Rectangle 3"/>
          <p:cNvSpPr/>
          <p:nvPr/>
        </p:nvSpPr>
        <p:spPr>
          <a:xfrm>
            <a:off x="2657654" y="1524000"/>
            <a:ext cx="6876691" cy="3046988"/>
          </a:xfrm>
          <a:prstGeom prst="rect">
            <a:avLst/>
          </a:prstGeom>
          <a:noFill/>
        </p:spPr>
        <p:txBody>
          <a:bodyPr wrap="none" lIns="91440" tIns="45720" rIns="91440" bIns="45720">
            <a:spAutoFit/>
          </a:bodyPr>
          <a:lstStyle/>
          <a:p>
            <a:pPr algn="ctr"/>
            <a:r>
              <a:rPr lang="en-US" sz="1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 BLANCA" panose="02000000000000000000" pitchFamily="2" charset="0"/>
              </a:rPr>
              <a:t>Advent</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 BLANCA" panose="02000000000000000000" pitchFamily="2" charset="0"/>
              </a:rPr>
              <a:t>Season of Expectation</a:t>
            </a:r>
          </a:p>
        </p:txBody>
      </p:sp>
    </p:spTree>
    <p:extLst>
      <p:ext uri="{BB962C8B-B14F-4D97-AF65-F5344CB8AC3E}">
        <p14:creationId xmlns:p14="http://schemas.microsoft.com/office/powerpoint/2010/main" val="2719405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E44E5-E9E8-E709-87A3-13C0E0F1E4D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208" y="-7620"/>
            <a:ext cx="12224208" cy="6865620"/>
          </a:xfrm>
          <a:prstGeom prst="rect">
            <a:avLst/>
          </a:prstGeom>
        </p:spPr>
      </p:pic>
      <p:sp>
        <p:nvSpPr>
          <p:cNvPr id="2" name="TextBox 1"/>
          <p:cNvSpPr txBox="1"/>
          <p:nvPr/>
        </p:nvSpPr>
        <p:spPr>
          <a:xfrm>
            <a:off x="609600" y="228600"/>
            <a:ext cx="10972800" cy="6598730"/>
          </a:xfrm>
          <a:prstGeom prst="rect">
            <a:avLst/>
          </a:prstGeom>
          <a:noFill/>
        </p:spPr>
        <p:txBody>
          <a:bodyPr wrap="square" rtlCol="0">
            <a:spAutoFit/>
          </a:bodyPr>
          <a:lstStyle/>
          <a:p>
            <a:pPr algn="ctr"/>
            <a:r>
              <a:rPr lang="en-US" sz="5080" b="1" dirty="0">
                <a:ln>
                  <a:solidFill>
                    <a:schemeClr val="bg1"/>
                  </a:solidFill>
                </a:ln>
                <a:solidFill>
                  <a:schemeClr val="bg1"/>
                </a:solidFill>
              </a:rPr>
              <a:t>READING</a:t>
            </a:r>
          </a:p>
          <a:p>
            <a:pPr algn="ctr"/>
            <a:r>
              <a:rPr lang="en-US" sz="4400" i="1" dirty="0">
                <a:ln>
                  <a:solidFill>
                    <a:schemeClr val="bg1"/>
                  </a:solidFill>
                </a:ln>
                <a:solidFill>
                  <a:schemeClr val="bg1"/>
                </a:solidFill>
              </a:rPr>
              <a:t>Isaiah 11:1-3, 6</a:t>
            </a:r>
          </a:p>
          <a:p>
            <a:pPr algn="ctr"/>
            <a:endParaRPr lang="en-US" sz="2000" i="1" dirty="0">
              <a:ln>
                <a:solidFill>
                  <a:schemeClr val="bg1"/>
                </a:solidFill>
              </a:ln>
              <a:solidFill>
                <a:schemeClr val="bg1"/>
              </a:solidFill>
            </a:endParaRPr>
          </a:p>
          <a:p>
            <a:r>
              <a:rPr lang="en-US" sz="4400" i="1" dirty="0">
                <a:ln>
                  <a:solidFill>
                    <a:schemeClr val="bg1"/>
                  </a:solidFill>
                </a:ln>
                <a:solidFill>
                  <a:schemeClr val="bg1"/>
                </a:solidFill>
              </a:rPr>
              <a:t>A shoot shall come out from the stock of Jesse,   and a branch shall grow out of his roots. The spirit of the LORD shall rest on him, the spirit of wisdom and understanding, the spirit of counsel and might, the spirit of knowledge and the fear of the LORD. </a:t>
            </a:r>
          </a:p>
          <a:p>
            <a:r>
              <a:rPr lang="en-US" sz="4400" i="1" dirty="0">
                <a:ln>
                  <a:solidFill>
                    <a:schemeClr val="tx1"/>
                  </a:solidFill>
                </a:ln>
              </a:rPr>
              <a:t> </a:t>
            </a:r>
          </a:p>
        </p:txBody>
      </p:sp>
    </p:spTree>
    <p:extLst>
      <p:ext uri="{BB962C8B-B14F-4D97-AF65-F5344CB8AC3E}">
        <p14:creationId xmlns:p14="http://schemas.microsoft.com/office/powerpoint/2010/main" val="3654888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90CCC-737E-15CA-E31C-2D11D8930D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208" y="-7620"/>
            <a:ext cx="12224208" cy="6865620"/>
          </a:xfrm>
          <a:prstGeom prst="rect">
            <a:avLst/>
          </a:prstGeom>
        </p:spPr>
      </p:pic>
      <p:sp>
        <p:nvSpPr>
          <p:cNvPr id="3" name="TextBox 2"/>
          <p:cNvSpPr txBox="1"/>
          <p:nvPr/>
        </p:nvSpPr>
        <p:spPr>
          <a:xfrm>
            <a:off x="609600" y="533400"/>
            <a:ext cx="10972800" cy="5398401"/>
          </a:xfrm>
          <a:prstGeom prst="rect">
            <a:avLst/>
          </a:prstGeom>
          <a:noFill/>
        </p:spPr>
        <p:txBody>
          <a:bodyPr wrap="square" rtlCol="0">
            <a:spAutoFit/>
          </a:bodyPr>
          <a:lstStyle/>
          <a:p>
            <a:r>
              <a:rPr lang="en-US" sz="4400" i="1" dirty="0">
                <a:ln>
                  <a:solidFill>
                    <a:schemeClr val="bg1"/>
                  </a:solidFill>
                </a:ln>
                <a:solidFill>
                  <a:schemeClr val="bg1"/>
                </a:solidFill>
              </a:rPr>
              <a:t>His delight shall be in the fear of the LORD. The wolf shall live with the lamb, the leopard shall lie down with the kid, the calf and the lion and the fatling together, and a little child shall lead them. </a:t>
            </a:r>
          </a:p>
          <a:p>
            <a:endParaRPr lang="en-US" sz="3000" i="1" dirty="0">
              <a:ln>
                <a:solidFill>
                  <a:schemeClr val="bg1"/>
                </a:solidFill>
              </a:ln>
              <a:solidFill>
                <a:schemeClr val="bg1"/>
              </a:solidFill>
            </a:endParaRPr>
          </a:p>
          <a:p>
            <a:pPr algn="ctr"/>
            <a:r>
              <a:rPr lang="en-US" sz="4400" i="1" dirty="0">
                <a:ln>
                  <a:solidFill>
                    <a:schemeClr val="bg1"/>
                  </a:solidFill>
                </a:ln>
                <a:solidFill>
                  <a:schemeClr val="bg1"/>
                </a:solidFill>
              </a:rPr>
              <a:t>The word of the Lord.</a:t>
            </a:r>
          </a:p>
          <a:p>
            <a:pPr algn="ctr"/>
            <a:r>
              <a:rPr lang="en-US" sz="5080" b="1" dirty="0">
                <a:ln>
                  <a:solidFill>
                    <a:schemeClr val="bg1"/>
                  </a:solidFill>
                </a:ln>
                <a:solidFill>
                  <a:schemeClr val="bg1"/>
                </a:solidFill>
              </a:rPr>
              <a:t>Thanks be to God.</a:t>
            </a:r>
            <a:endParaRPr lang="en-US" sz="4000" b="1" dirty="0">
              <a:ln>
                <a:solidFill>
                  <a:schemeClr val="bg1"/>
                </a:solidFill>
              </a:ln>
              <a:solidFill>
                <a:schemeClr val="bg1"/>
              </a:solidFill>
            </a:endParaRPr>
          </a:p>
        </p:txBody>
      </p:sp>
    </p:spTree>
    <p:extLst>
      <p:ext uri="{BB962C8B-B14F-4D97-AF65-F5344CB8AC3E}">
        <p14:creationId xmlns:p14="http://schemas.microsoft.com/office/powerpoint/2010/main" val="451511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860"/>
          <a:stretch/>
        </p:blipFill>
        <p:spPr bwMode="auto">
          <a:xfrm>
            <a:off x="0" y="0"/>
            <a:ext cx="12268200" cy="702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blue wall&#10;&#10;Description automatically generated">
            <a:extLst>
              <a:ext uri="{FF2B5EF4-FFF2-40B4-BE49-F238E27FC236}">
                <a16:creationId xmlns:a16="http://schemas.microsoft.com/office/drawing/2014/main" id="{640CB2E4-B14B-423D-ADA6-A4B01B21A4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268200" cy="7028698"/>
          </a:xfrm>
          <a:prstGeom prst="rect">
            <a:avLst/>
          </a:prstGeom>
        </p:spPr>
      </p:pic>
      <p:sp>
        <p:nvSpPr>
          <p:cNvPr id="3" name="TextBox 2"/>
          <p:cNvSpPr txBox="1"/>
          <p:nvPr/>
        </p:nvSpPr>
        <p:spPr>
          <a:xfrm>
            <a:off x="609600" y="228600"/>
            <a:ext cx="10972800" cy="6143220"/>
          </a:xfrm>
          <a:prstGeom prst="rect">
            <a:avLst/>
          </a:prstGeom>
          <a:noFill/>
        </p:spPr>
        <p:txBody>
          <a:bodyPr wrap="square" rtlCol="0">
            <a:spAutoFit/>
          </a:bodyPr>
          <a:lstStyle/>
          <a:p>
            <a:r>
              <a:rPr lang="en-US" sz="4800" b="1" dirty="0">
                <a:ln>
                  <a:solidFill>
                    <a:schemeClr val="bg1"/>
                  </a:solidFill>
                </a:ln>
                <a:solidFill>
                  <a:schemeClr val="bg1"/>
                </a:solidFill>
              </a:rPr>
              <a:t>ADVENT HYMN</a:t>
            </a:r>
          </a:p>
          <a:p>
            <a:r>
              <a:rPr lang="en-US" sz="5400" b="1" i="1" dirty="0">
                <a:ln>
                  <a:solidFill>
                    <a:schemeClr val="bg1"/>
                  </a:solidFill>
                </a:ln>
                <a:solidFill>
                  <a:schemeClr val="bg1"/>
                </a:solidFill>
              </a:rPr>
              <a:t>O Come, O Come, Emmanuel</a:t>
            </a:r>
          </a:p>
          <a:p>
            <a:r>
              <a:rPr lang="en-US" sz="4400" b="1" dirty="0">
                <a:ln>
                  <a:solidFill>
                    <a:schemeClr val="bg1"/>
                  </a:solidFill>
                </a:ln>
                <a:solidFill>
                  <a:schemeClr val="bg1"/>
                </a:solidFill>
              </a:rPr>
              <a:t>ELW #257 (</a:t>
            </a:r>
            <a:r>
              <a:rPr lang="en-US" sz="4400" b="1" dirty="0" err="1">
                <a:ln>
                  <a:solidFill>
                    <a:schemeClr val="bg1"/>
                  </a:solidFill>
                </a:ln>
                <a:solidFill>
                  <a:schemeClr val="bg1"/>
                </a:solidFill>
              </a:rPr>
              <a:t>vv</a:t>
            </a:r>
            <a:r>
              <a:rPr lang="en-US" sz="4400" b="1" dirty="0">
                <a:ln>
                  <a:solidFill>
                    <a:schemeClr val="bg1"/>
                  </a:solidFill>
                </a:ln>
                <a:solidFill>
                  <a:schemeClr val="bg1"/>
                </a:solidFill>
              </a:rPr>
              <a:t> 1-3)</a:t>
            </a:r>
          </a:p>
          <a:p>
            <a:endParaRPr lang="en-US" sz="4400" b="1" i="1" dirty="0">
              <a:ln>
                <a:solidFill>
                  <a:schemeClr val="bg1"/>
                </a:solidFill>
              </a:ln>
              <a:solidFill>
                <a:schemeClr val="bg1"/>
              </a:solidFill>
            </a:endParaRPr>
          </a:p>
          <a:p>
            <a:r>
              <a:rPr lang="en-US" sz="5080" b="1" dirty="0">
                <a:ln>
                  <a:solidFill>
                    <a:schemeClr val="bg1"/>
                  </a:solidFill>
                </a:ln>
                <a:solidFill>
                  <a:schemeClr val="bg1"/>
                </a:solidFill>
              </a:rPr>
              <a:t>O come, O come, Emmanuel,</a:t>
            </a:r>
          </a:p>
          <a:p>
            <a:r>
              <a:rPr lang="en-US" sz="5080" b="1" dirty="0">
                <a:ln>
                  <a:solidFill>
                    <a:schemeClr val="bg1"/>
                  </a:solidFill>
                </a:ln>
                <a:solidFill>
                  <a:schemeClr val="bg1"/>
                </a:solidFill>
              </a:rPr>
              <a:t>and ransom captive Israel,</a:t>
            </a:r>
          </a:p>
          <a:p>
            <a:r>
              <a:rPr lang="en-US" sz="5080" b="1" dirty="0">
                <a:ln>
                  <a:solidFill>
                    <a:schemeClr val="bg1"/>
                  </a:solidFill>
                </a:ln>
                <a:solidFill>
                  <a:schemeClr val="bg1"/>
                </a:solidFill>
              </a:rPr>
              <a:t>that mourns in lonely exile here</a:t>
            </a:r>
          </a:p>
          <a:p>
            <a:r>
              <a:rPr lang="en-US" sz="5080" b="1" dirty="0">
                <a:ln>
                  <a:solidFill>
                    <a:schemeClr val="bg1"/>
                  </a:solidFill>
                </a:ln>
                <a:solidFill>
                  <a:schemeClr val="bg1"/>
                </a:solidFill>
              </a:rPr>
              <a:t>until the Son of God appear.</a:t>
            </a:r>
            <a:endParaRPr lang="en-US" sz="4400" dirty="0">
              <a:ln>
                <a:solidFill>
                  <a:schemeClr val="bg1"/>
                </a:solidFill>
              </a:ln>
              <a:solidFill>
                <a:schemeClr val="bg1"/>
              </a:solidFill>
            </a:endParaRPr>
          </a:p>
        </p:txBody>
      </p:sp>
    </p:spTree>
    <p:extLst>
      <p:ext uri="{BB962C8B-B14F-4D97-AF65-F5344CB8AC3E}">
        <p14:creationId xmlns:p14="http://schemas.microsoft.com/office/powerpoint/2010/main" val="1086619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860"/>
          <a:stretch/>
        </p:blipFill>
        <p:spPr bwMode="auto">
          <a:xfrm>
            <a:off x="0" y="0"/>
            <a:ext cx="12268200" cy="702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blue wall&#10;&#10;Description automatically generated">
            <a:extLst>
              <a:ext uri="{FF2B5EF4-FFF2-40B4-BE49-F238E27FC236}">
                <a16:creationId xmlns:a16="http://schemas.microsoft.com/office/drawing/2014/main" id="{640CB2E4-B14B-423D-ADA6-A4B01B21A4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268200" cy="7028698"/>
          </a:xfrm>
          <a:prstGeom prst="rect">
            <a:avLst/>
          </a:prstGeom>
        </p:spPr>
      </p:pic>
      <p:sp>
        <p:nvSpPr>
          <p:cNvPr id="3" name="TextBox 2"/>
          <p:cNvSpPr txBox="1"/>
          <p:nvPr/>
        </p:nvSpPr>
        <p:spPr>
          <a:xfrm>
            <a:off x="381000" y="2362200"/>
            <a:ext cx="10972800" cy="1655838"/>
          </a:xfrm>
          <a:prstGeom prst="rect">
            <a:avLst/>
          </a:prstGeom>
          <a:noFill/>
        </p:spPr>
        <p:txBody>
          <a:bodyPr wrap="square" rtlCol="0">
            <a:spAutoFit/>
          </a:bodyPr>
          <a:lstStyle/>
          <a:p>
            <a:r>
              <a:rPr lang="en-US" sz="5080" b="1" dirty="0">
                <a:ln>
                  <a:solidFill>
                    <a:schemeClr val="bg1"/>
                  </a:solidFill>
                </a:ln>
                <a:solidFill>
                  <a:schemeClr val="bg1"/>
                </a:solidFill>
              </a:rPr>
              <a:t>Rejoice! Rejoice! Emmanuel</a:t>
            </a:r>
          </a:p>
          <a:p>
            <a:r>
              <a:rPr lang="en-US" sz="5080" b="1" dirty="0">
                <a:ln>
                  <a:solidFill>
                    <a:schemeClr val="bg1"/>
                  </a:solidFill>
                </a:ln>
                <a:solidFill>
                  <a:schemeClr val="bg1"/>
                </a:solidFill>
              </a:rPr>
              <a:t>shall come to you, O Israel.</a:t>
            </a:r>
            <a:endParaRPr lang="en-US" sz="5080" dirty="0">
              <a:ln>
                <a:solidFill>
                  <a:schemeClr val="bg1"/>
                </a:solidFill>
              </a:ln>
              <a:solidFill>
                <a:schemeClr val="bg1"/>
              </a:solidFill>
            </a:endParaRPr>
          </a:p>
        </p:txBody>
      </p:sp>
    </p:spTree>
    <p:extLst>
      <p:ext uri="{BB962C8B-B14F-4D97-AF65-F5344CB8AC3E}">
        <p14:creationId xmlns:p14="http://schemas.microsoft.com/office/powerpoint/2010/main" val="1992578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860"/>
          <a:stretch/>
        </p:blipFill>
        <p:spPr bwMode="auto">
          <a:xfrm>
            <a:off x="0" y="0"/>
            <a:ext cx="12268200" cy="702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blue wall&#10;&#10;Description automatically generated">
            <a:extLst>
              <a:ext uri="{FF2B5EF4-FFF2-40B4-BE49-F238E27FC236}">
                <a16:creationId xmlns:a16="http://schemas.microsoft.com/office/drawing/2014/main" id="{640CB2E4-B14B-423D-ADA6-A4B01B21A4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268200" cy="7028698"/>
          </a:xfrm>
          <a:prstGeom prst="rect">
            <a:avLst/>
          </a:prstGeom>
        </p:spPr>
      </p:pic>
      <p:sp>
        <p:nvSpPr>
          <p:cNvPr id="3" name="TextBox 2"/>
          <p:cNvSpPr txBox="1"/>
          <p:nvPr/>
        </p:nvSpPr>
        <p:spPr>
          <a:xfrm>
            <a:off x="609600" y="1819328"/>
            <a:ext cx="10972800" cy="3219343"/>
          </a:xfrm>
          <a:prstGeom prst="rect">
            <a:avLst/>
          </a:prstGeom>
          <a:noFill/>
        </p:spPr>
        <p:txBody>
          <a:bodyPr wrap="square" rtlCol="0">
            <a:spAutoFit/>
          </a:bodyPr>
          <a:lstStyle/>
          <a:p>
            <a:r>
              <a:rPr lang="en-US" sz="5080" b="1" dirty="0">
                <a:ln>
                  <a:solidFill>
                    <a:schemeClr val="bg1"/>
                  </a:solidFill>
                </a:ln>
                <a:solidFill>
                  <a:schemeClr val="bg1"/>
                </a:solidFill>
              </a:rPr>
              <a:t>O come, O Wisdom from on high,</a:t>
            </a:r>
          </a:p>
          <a:p>
            <a:r>
              <a:rPr lang="en-US" sz="5080" b="1" dirty="0">
                <a:ln>
                  <a:solidFill>
                    <a:schemeClr val="bg1"/>
                  </a:solidFill>
                </a:ln>
                <a:solidFill>
                  <a:schemeClr val="bg1"/>
                </a:solidFill>
              </a:rPr>
              <a:t>embracing all things far and nigh:</a:t>
            </a:r>
          </a:p>
          <a:p>
            <a:r>
              <a:rPr lang="en-US" sz="5080" b="1" dirty="0">
                <a:ln>
                  <a:solidFill>
                    <a:schemeClr val="bg1"/>
                  </a:solidFill>
                </a:ln>
                <a:solidFill>
                  <a:schemeClr val="bg1"/>
                </a:solidFill>
              </a:rPr>
              <a:t>in strength and beauty come and stay;</a:t>
            </a:r>
          </a:p>
          <a:p>
            <a:r>
              <a:rPr lang="en-US" sz="5080" b="1" dirty="0">
                <a:ln>
                  <a:solidFill>
                    <a:schemeClr val="bg1"/>
                  </a:solidFill>
                </a:ln>
                <a:solidFill>
                  <a:schemeClr val="bg1"/>
                </a:solidFill>
              </a:rPr>
              <a:t>teach us your will and guide our way. </a:t>
            </a:r>
            <a:endParaRPr lang="en-US" sz="5080" dirty="0">
              <a:ln>
                <a:solidFill>
                  <a:schemeClr val="bg1"/>
                </a:solidFill>
              </a:ln>
              <a:solidFill>
                <a:schemeClr val="bg1"/>
              </a:solidFill>
            </a:endParaRPr>
          </a:p>
        </p:txBody>
      </p:sp>
    </p:spTree>
    <p:extLst>
      <p:ext uri="{BB962C8B-B14F-4D97-AF65-F5344CB8AC3E}">
        <p14:creationId xmlns:p14="http://schemas.microsoft.com/office/powerpoint/2010/main" val="3103528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860"/>
          <a:stretch/>
        </p:blipFill>
        <p:spPr bwMode="auto">
          <a:xfrm>
            <a:off x="0" y="0"/>
            <a:ext cx="12268200" cy="702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blue wall&#10;&#10;Description automatically generated">
            <a:extLst>
              <a:ext uri="{FF2B5EF4-FFF2-40B4-BE49-F238E27FC236}">
                <a16:creationId xmlns:a16="http://schemas.microsoft.com/office/drawing/2014/main" id="{640CB2E4-B14B-423D-ADA6-A4B01B21A4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268200" cy="7028698"/>
          </a:xfrm>
          <a:prstGeom prst="rect">
            <a:avLst/>
          </a:prstGeom>
        </p:spPr>
      </p:pic>
      <p:sp>
        <p:nvSpPr>
          <p:cNvPr id="3" name="TextBox 2"/>
          <p:cNvSpPr txBox="1"/>
          <p:nvPr/>
        </p:nvSpPr>
        <p:spPr>
          <a:xfrm>
            <a:off x="609600" y="2601081"/>
            <a:ext cx="10972800" cy="1655838"/>
          </a:xfrm>
          <a:prstGeom prst="rect">
            <a:avLst/>
          </a:prstGeom>
          <a:noFill/>
        </p:spPr>
        <p:txBody>
          <a:bodyPr wrap="square" rtlCol="0">
            <a:spAutoFit/>
          </a:bodyPr>
          <a:lstStyle/>
          <a:p>
            <a:r>
              <a:rPr lang="en-US" sz="5080" b="1" dirty="0">
                <a:ln>
                  <a:solidFill>
                    <a:schemeClr val="bg1"/>
                  </a:solidFill>
                </a:ln>
                <a:solidFill>
                  <a:schemeClr val="bg1"/>
                </a:solidFill>
              </a:rPr>
              <a:t>Rejoice! Rejoice! Emmanuel</a:t>
            </a:r>
          </a:p>
          <a:p>
            <a:r>
              <a:rPr lang="en-US" sz="5080" b="1" dirty="0">
                <a:ln>
                  <a:solidFill>
                    <a:schemeClr val="bg1"/>
                  </a:solidFill>
                </a:ln>
                <a:solidFill>
                  <a:schemeClr val="bg1"/>
                </a:solidFill>
              </a:rPr>
              <a:t>shall come to you, O Israel.</a:t>
            </a:r>
            <a:endParaRPr lang="en-US" sz="5080" dirty="0">
              <a:ln>
                <a:solidFill>
                  <a:schemeClr val="bg1"/>
                </a:solidFill>
              </a:ln>
              <a:solidFill>
                <a:schemeClr val="bg1"/>
              </a:solidFill>
            </a:endParaRPr>
          </a:p>
        </p:txBody>
      </p:sp>
    </p:spTree>
    <p:extLst>
      <p:ext uri="{BB962C8B-B14F-4D97-AF65-F5344CB8AC3E}">
        <p14:creationId xmlns:p14="http://schemas.microsoft.com/office/powerpoint/2010/main" val="195024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860"/>
          <a:stretch/>
        </p:blipFill>
        <p:spPr bwMode="auto">
          <a:xfrm>
            <a:off x="0" y="0"/>
            <a:ext cx="12268200" cy="702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blue wall&#10;&#10;Description automatically generated">
            <a:extLst>
              <a:ext uri="{FF2B5EF4-FFF2-40B4-BE49-F238E27FC236}">
                <a16:creationId xmlns:a16="http://schemas.microsoft.com/office/drawing/2014/main" id="{640CB2E4-B14B-423D-ADA6-A4B01B21A4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268200" cy="7028698"/>
          </a:xfrm>
          <a:prstGeom prst="rect">
            <a:avLst/>
          </a:prstGeom>
        </p:spPr>
      </p:pic>
      <p:sp>
        <p:nvSpPr>
          <p:cNvPr id="3" name="TextBox 2"/>
          <p:cNvSpPr txBox="1"/>
          <p:nvPr/>
        </p:nvSpPr>
        <p:spPr>
          <a:xfrm>
            <a:off x="647700" y="1819328"/>
            <a:ext cx="10972800" cy="3219343"/>
          </a:xfrm>
          <a:prstGeom prst="rect">
            <a:avLst/>
          </a:prstGeom>
          <a:noFill/>
        </p:spPr>
        <p:txBody>
          <a:bodyPr wrap="square" rtlCol="0">
            <a:spAutoFit/>
          </a:bodyPr>
          <a:lstStyle/>
          <a:p>
            <a:r>
              <a:rPr lang="en-US" sz="5080" b="1" dirty="0">
                <a:ln>
                  <a:solidFill>
                    <a:schemeClr val="bg1"/>
                  </a:solidFill>
                </a:ln>
                <a:solidFill>
                  <a:schemeClr val="bg1"/>
                </a:solidFill>
              </a:rPr>
              <a:t>O come, O come, O Lord of might,</a:t>
            </a:r>
          </a:p>
          <a:p>
            <a:r>
              <a:rPr lang="en-US" sz="5080" b="1" dirty="0">
                <a:ln>
                  <a:solidFill>
                    <a:schemeClr val="bg1"/>
                  </a:solidFill>
                </a:ln>
                <a:solidFill>
                  <a:schemeClr val="bg1"/>
                </a:solidFill>
              </a:rPr>
              <a:t>as to your tribes on Sinai's height</a:t>
            </a:r>
          </a:p>
          <a:p>
            <a:r>
              <a:rPr lang="en-US" sz="5080" b="1" dirty="0">
                <a:ln>
                  <a:solidFill>
                    <a:schemeClr val="bg1"/>
                  </a:solidFill>
                </a:ln>
                <a:solidFill>
                  <a:schemeClr val="bg1"/>
                </a:solidFill>
              </a:rPr>
              <a:t>in ancient times you gave the law</a:t>
            </a:r>
          </a:p>
          <a:p>
            <a:r>
              <a:rPr lang="en-US" sz="5080" b="1" dirty="0">
                <a:ln>
                  <a:solidFill>
                    <a:schemeClr val="bg1"/>
                  </a:solidFill>
                </a:ln>
                <a:solidFill>
                  <a:schemeClr val="bg1"/>
                </a:solidFill>
              </a:rPr>
              <a:t>in cloud, and majesty, and awe.</a:t>
            </a:r>
            <a:endParaRPr lang="en-US" sz="4800" b="1" dirty="0">
              <a:ln>
                <a:solidFill>
                  <a:schemeClr val="bg1"/>
                </a:solidFill>
              </a:ln>
              <a:solidFill>
                <a:schemeClr val="bg1"/>
              </a:solidFill>
            </a:endParaRPr>
          </a:p>
        </p:txBody>
      </p:sp>
    </p:spTree>
    <p:extLst>
      <p:ext uri="{BB962C8B-B14F-4D97-AF65-F5344CB8AC3E}">
        <p14:creationId xmlns:p14="http://schemas.microsoft.com/office/powerpoint/2010/main" val="1291300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860"/>
          <a:stretch/>
        </p:blipFill>
        <p:spPr bwMode="auto">
          <a:xfrm>
            <a:off x="0" y="0"/>
            <a:ext cx="12268200" cy="702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close up of a blue wall&#10;&#10;Description automatically generated">
            <a:extLst>
              <a:ext uri="{FF2B5EF4-FFF2-40B4-BE49-F238E27FC236}">
                <a16:creationId xmlns:a16="http://schemas.microsoft.com/office/drawing/2014/main" id="{640CB2E4-B14B-423D-ADA6-A4B01B21A4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268200" cy="7028698"/>
          </a:xfrm>
          <a:prstGeom prst="rect">
            <a:avLst/>
          </a:prstGeom>
        </p:spPr>
      </p:pic>
      <p:sp>
        <p:nvSpPr>
          <p:cNvPr id="3" name="TextBox 2"/>
          <p:cNvSpPr txBox="1"/>
          <p:nvPr/>
        </p:nvSpPr>
        <p:spPr>
          <a:xfrm>
            <a:off x="762000" y="1624601"/>
            <a:ext cx="10972800" cy="3779496"/>
          </a:xfrm>
          <a:prstGeom prst="rect">
            <a:avLst/>
          </a:prstGeom>
          <a:noFill/>
        </p:spPr>
        <p:txBody>
          <a:bodyPr wrap="square" rtlCol="0">
            <a:spAutoFit/>
          </a:bodyPr>
          <a:lstStyle/>
          <a:p>
            <a:r>
              <a:rPr lang="en-US" sz="5080" b="1" dirty="0">
                <a:ln>
                  <a:solidFill>
                    <a:schemeClr val="bg1"/>
                  </a:solidFill>
                </a:ln>
                <a:solidFill>
                  <a:schemeClr val="bg1"/>
                </a:solidFill>
              </a:rPr>
              <a:t>Rejoice! Rejoice! Emmanuel</a:t>
            </a:r>
          </a:p>
          <a:p>
            <a:r>
              <a:rPr lang="en-US" sz="5080" b="1" dirty="0">
                <a:ln>
                  <a:solidFill>
                    <a:schemeClr val="bg1"/>
                  </a:solidFill>
                </a:ln>
                <a:solidFill>
                  <a:schemeClr val="bg1"/>
                </a:solidFill>
              </a:rPr>
              <a:t>shall come to you, O Israel. </a:t>
            </a:r>
          </a:p>
          <a:p>
            <a:endParaRPr lang="en-US" sz="4400" dirty="0">
              <a:ln>
                <a:solidFill>
                  <a:schemeClr val="bg1"/>
                </a:solidFill>
              </a:ln>
              <a:solidFill>
                <a:schemeClr val="bg1"/>
              </a:solidFill>
            </a:endParaRPr>
          </a:p>
          <a:p>
            <a:endParaRPr lang="en-US" sz="4400" dirty="0">
              <a:ln>
                <a:solidFill>
                  <a:schemeClr val="bg1"/>
                </a:solidFill>
              </a:ln>
              <a:solidFill>
                <a:schemeClr val="bg1"/>
              </a:solidFill>
            </a:endParaRPr>
          </a:p>
          <a:p>
            <a:r>
              <a:rPr lang="en-US" sz="2500" dirty="0">
                <a:ln>
                  <a:solidFill>
                    <a:schemeClr val="bg1"/>
                  </a:solidFill>
                </a:ln>
                <a:solidFill>
                  <a:schemeClr val="bg1"/>
                </a:solidFill>
              </a:rPr>
              <a:t>Text: </a:t>
            </a:r>
            <a:r>
              <a:rPr lang="en-US" sz="2500" dirty="0" err="1">
                <a:ln>
                  <a:solidFill>
                    <a:schemeClr val="bg1"/>
                  </a:solidFill>
                </a:ln>
                <a:solidFill>
                  <a:schemeClr val="bg1"/>
                </a:solidFill>
              </a:rPr>
              <a:t>Psalteriolum</a:t>
            </a:r>
            <a:r>
              <a:rPr lang="en-US" sz="2500" dirty="0">
                <a:ln>
                  <a:solidFill>
                    <a:schemeClr val="bg1"/>
                  </a:solidFill>
                </a:ln>
                <a:solidFill>
                  <a:schemeClr val="bg1"/>
                </a:solidFill>
              </a:rPr>
              <a:t> </a:t>
            </a:r>
            <a:r>
              <a:rPr lang="en-US" sz="2500" dirty="0" err="1">
                <a:ln>
                  <a:solidFill>
                    <a:schemeClr val="bg1"/>
                  </a:solidFill>
                </a:ln>
                <a:solidFill>
                  <a:schemeClr val="bg1"/>
                </a:solidFill>
              </a:rPr>
              <a:t>Cantionum</a:t>
            </a:r>
            <a:r>
              <a:rPr lang="en-US" sz="2500" dirty="0">
                <a:ln>
                  <a:solidFill>
                    <a:schemeClr val="bg1"/>
                  </a:solidFill>
                </a:ln>
                <a:solidFill>
                  <a:schemeClr val="bg1"/>
                </a:solidFill>
              </a:rPr>
              <a:t> </a:t>
            </a:r>
            <a:r>
              <a:rPr lang="en-US" sz="2500" dirty="0" err="1">
                <a:ln>
                  <a:solidFill>
                    <a:schemeClr val="bg1"/>
                  </a:solidFill>
                </a:ln>
                <a:solidFill>
                  <a:schemeClr val="bg1"/>
                </a:solidFill>
              </a:rPr>
              <a:t>Catholicarum</a:t>
            </a:r>
            <a:r>
              <a:rPr lang="en-US" sz="2500" dirty="0">
                <a:ln>
                  <a:solidFill>
                    <a:schemeClr val="bg1"/>
                  </a:solidFill>
                </a:ln>
                <a:solidFill>
                  <a:schemeClr val="bg1"/>
                </a:solidFill>
              </a:rPr>
              <a:t>, Köln, 1710; tr. composite</a:t>
            </a:r>
          </a:p>
          <a:p>
            <a:r>
              <a:rPr lang="en-US" sz="2500" dirty="0">
                <a:ln>
                  <a:solidFill>
                    <a:schemeClr val="bg1"/>
                  </a:solidFill>
                </a:ln>
                <a:solidFill>
                  <a:schemeClr val="bg1"/>
                </a:solidFill>
              </a:rPr>
              <a:t>Text </a:t>
            </a:r>
            <a:r>
              <a:rPr lang="en-US" sz="2500" dirty="0" err="1">
                <a:ln>
                  <a:solidFill>
                    <a:schemeClr val="bg1"/>
                  </a:solidFill>
                </a:ln>
                <a:solidFill>
                  <a:schemeClr val="bg1"/>
                </a:solidFill>
              </a:rPr>
              <a:t>sts</a:t>
            </a:r>
            <a:r>
              <a:rPr lang="en-US" sz="2500" dirty="0">
                <a:ln>
                  <a:solidFill>
                    <a:schemeClr val="bg1"/>
                  </a:solidFill>
                </a:ln>
                <a:solidFill>
                  <a:schemeClr val="bg1"/>
                </a:solidFill>
              </a:rPr>
              <a:t>. 2, 6, 7 © 1997 Augsburg Fortress.</a:t>
            </a:r>
            <a:endParaRPr lang="en-US" sz="4400" dirty="0">
              <a:ln>
                <a:solidFill>
                  <a:schemeClr val="bg1"/>
                </a:solidFill>
              </a:ln>
              <a:solidFill>
                <a:schemeClr val="bg1"/>
              </a:solidFill>
            </a:endParaRPr>
          </a:p>
        </p:txBody>
      </p:sp>
    </p:spTree>
    <p:extLst>
      <p:ext uri="{BB962C8B-B14F-4D97-AF65-F5344CB8AC3E}">
        <p14:creationId xmlns:p14="http://schemas.microsoft.com/office/powerpoint/2010/main" val="285673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09600" y="228601"/>
            <a:ext cx="10972800" cy="6555641"/>
          </a:xfrm>
          <a:prstGeom prst="rect">
            <a:avLst/>
          </a:prstGeom>
          <a:noFill/>
        </p:spPr>
        <p:txBody>
          <a:bodyPr wrap="square" rtlCol="0">
            <a:spAutoFit/>
          </a:bodyPr>
          <a:lstStyle/>
          <a:p>
            <a:pPr algn="ctr"/>
            <a:r>
              <a:rPr lang="en-US" sz="4000" b="1" dirty="0"/>
              <a:t>CHRISTMAS- The Season of Emmanuel</a:t>
            </a:r>
          </a:p>
          <a:p>
            <a:r>
              <a:rPr lang="en-US" sz="3600" dirty="0"/>
              <a:t>Christmas marks the arrival of Emmanuel, God with us. The season of Christmas begins with the celebration of the birth of Jesus and continues for twelve days, ending on January 6. After the quiet anticipation of Advent, we celebrate with carols, feasts and acts of charity.  What does it mean that we have a God who chose to </a:t>
            </a:r>
            <a:r>
              <a:rPr lang="en-US" sz="3600" dirty="0" err="1"/>
              <a:t>dwekk</a:t>
            </a:r>
            <a:r>
              <a:rPr lang="en-US" sz="3600" dirty="0"/>
              <a:t> with us, sharing in the suffering, wonder, joy and sorrow of being human? </a:t>
            </a:r>
          </a:p>
          <a:p>
            <a:endParaRPr lang="en-US" sz="2000" dirty="0"/>
          </a:p>
          <a:p>
            <a:r>
              <a:rPr lang="en-US" sz="3600" dirty="0"/>
              <a:t>The color of Christmas is white, symbolizing the light and joy of the newborn King.</a:t>
            </a:r>
            <a:endParaRPr lang="en-US" sz="2800" dirty="0"/>
          </a:p>
        </p:txBody>
      </p:sp>
      <p:sp>
        <p:nvSpPr>
          <p:cNvPr id="2" name="Rectangle 1">
            <a:extLst>
              <a:ext uri="{FF2B5EF4-FFF2-40B4-BE49-F238E27FC236}">
                <a16:creationId xmlns:a16="http://schemas.microsoft.com/office/drawing/2014/main" id="{41229BF7-962A-9659-C3E8-49796005E28A}"/>
              </a:ext>
            </a:extLst>
          </p:cNvPr>
          <p:cNvSpPr/>
          <p:nvPr/>
        </p:nvSpPr>
        <p:spPr>
          <a:xfrm>
            <a:off x="5574907" y="5955880"/>
            <a:ext cx="4264116" cy="830997"/>
          </a:xfrm>
          <a:prstGeom prst="rect">
            <a:avLst/>
          </a:prstGeom>
          <a:noFill/>
        </p:spPr>
        <p:txBody>
          <a:bodyPr wrap="none" lIns="91440" tIns="45720" rIns="91440" bIns="45720">
            <a:spAutoFit/>
          </a:bodyPr>
          <a:lstStyle/>
          <a:p>
            <a:pPr algn="ctr"/>
            <a:r>
              <a:rPr lang="en-US" sz="4800" dirty="0">
                <a:ln w="0"/>
                <a:effectLst>
                  <a:outerShdw blurRad="38100" dist="19050" dir="2700000" algn="tl" rotWithShape="0">
                    <a:schemeClr val="dk1">
                      <a:alpha val="40000"/>
                    </a:schemeClr>
                  </a:outerShdw>
                </a:effectLst>
              </a:rPr>
              <a:t>Placing of White</a:t>
            </a:r>
            <a:endParaRPr lang="en-US"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79898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0B2B4CC-E04C-55F6-5215-5DA10B7DB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7046936"/>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ss Readings - December 22-29 - The Southern Cro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23"/>
            <a:ext cx="12192000" cy="6887578"/>
          </a:xfrm>
          <a:prstGeom prst="rect">
            <a:avLst/>
          </a:prstGeom>
        </p:spPr>
      </p:pic>
      <p:sp>
        <p:nvSpPr>
          <p:cNvPr id="2" name="Rectangle 1"/>
          <p:cNvSpPr/>
          <p:nvPr/>
        </p:nvSpPr>
        <p:spPr>
          <a:xfrm>
            <a:off x="1987703" y="3200400"/>
            <a:ext cx="7994497" cy="3046988"/>
          </a:xfrm>
          <a:prstGeom prst="rect">
            <a:avLst/>
          </a:prstGeom>
          <a:noFill/>
        </p:spPr>
        <p:txBody>
          <a:bodyPr wrap="none" lIns="91440" tIns="45720" rIns="91440" bIns="45720">
            <a:spAutoFit/>
          </a:bodyPr>
          <a:lstStyle/>
          <a:p>
            <a:pPr algn="ctr"/>
            <a:r>
              <a:rPr lang="en-US" sz="12000" b="1" dirty="0">
                <a:ln w="10160">
                  <a:solidFill>
                    <a:schemeClr val="bg1"/>
                  </a:solidFill>
                  <a:prstDash val="solid"/>
                </a:ln>
                <a:solidFill>
                  <a:schemeClr val="bg1"/>
                </a:solidFill>
                <a:effectLst>
                  <a:outerShdw blurRad="38100" dist="22860" dir="5400000" algn="tl" rotWithShape="0">
                    <a:srgbClr val="000000">
                      <a:alpha val="30000"/>
                    </a:srgbClr>
                  </a:outerShdw>
                </a:effectLst>
              </a:rPr>
              <a:t>Christmas</a:t>
            </a:r>
          </a:p>
          <a:p>
            <a:pPr algn="ctr"/>
            <a:r>
              <a:rPr lang="en-US" sz="7200" b="1" dirty="0">
                <a:ln w="10160">
                  <a:solidFill>
                    <a:schemeClr val="bg1"/>
                  </a:solidFill>
                  <a:prstDash val="solid"/>
                </a:ln>
                <a:solidFill>
                  <a:schemeClr val="bg1"/>
                </a:solidFill>
                <a:effectLst>
                  <a:outerShdw blurRad="38100" dist="22860" dir="5400000" algn="tl" rotWithShape="0">
                    <a:srgbClr val="000000">
                      <a:alpha val="30000"/>
                    </a:srgbClr>
                  </a:outerShdw>
                </a:effectLst>
              </a:rPr>
              <a:t>Season of Immanuel</a:t>
            </a:r>
          </a:p>
        </p:txBody>
      </p:sp>
    </p:spTree>
    <p:extLst>
      <p:ext uri="{BB962C8B-B14F-4D97-AF65-F5344CB8AC3E}">
        <p14:creationId xmlns:p14="http://schemas.microsoft.com/office/powerpoint/2010/main" val="3879493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833C3-99D7-4ACC-BCD3-994A895A054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457200" y="228600"/>
            <a:ext cx="11277600" cy="6290953"/>
          </a:xfrm>
          <a:prstGeom prst="rect">
            <a:avLst/>
          </a:prstGeom>
          <a:noFill/>
        </p:spPr>
        <p:txBody>
          <a:bodyPr wrap="square" rtlCol="0">
            <a:spAutoFit/>
          </a:bodyPr>
          <a:lstStyle/>
          <a:p>
            <a:pPr algn="ctr"/>
            <a:r>
              <a:rPr lang="en-US" sz="5080" b="1" dirty="0">
                <a:ln>
                  <a:solidFill>
                    <a:schemeClr val="tx1"/>
                  </a:solidFill>
                </a:ln>
              </a:rPr>
              <a:t>READING</a:t>
            </a:r>
          </a:p>
          <a:p>
            <a:pPr algn="ctr"/>
            <a:r>
              <a:rPr lang="en-US" sz="4400" i="1" dirty="0">
                <a:ln>
                  <a:solidFill>
                    <a:schemeClr val="tx1"/>
                  </a:solidFill>
                </a:ln>
              </a:rPr>
              <a:t>John 1:1-5, 14</a:t>
            </a:r>
          </a:p>
          <a:p>
            <a:pPr algn="ctr"/>
            <a:endParaRPr lang="en-US" sz="4400" i="1" dirty="0"/>
          </a:p>
          <a:p>
            <a:r>
              <a:rPr lang="en-US" sz="4400" i="1" dirty="0">
                <a:ln>
                  <a:solidFill>
                    <a:schemeClr val="tx1"/>
                  </a:solidFill>
                </a:ln>
              </a:rPr>
              <a:t>In the beginning was the Word, and the Word was with God, and the Word was God. He was in the beginning with God. All things came into being through him, and without him not one thing came into being. What has come into being in him was life, </a:t>
            </a:r>
          </a:p>
        </p:txBody>
      </p:sp>
    </p:spTree>
    <p:extLst>
      <p:ext uri="{BB962C8B-B14F-4D97-AF65-F5344CB8AC3E}">
        <p14:creationId xmlns:p14="http://schemas.microsoft.com/office/powerpoint/2010/main" val="400702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3B4208-A17B-4CCC-8C8E-A5A98860D782}"/>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609600" y="283523"/>
            <a:ext cx="10972800" cy="6290953"/>
          </a:xfrm>
          <a:prstGeom prst="rect">
            <a:avLst/>
          </a:prstGeom>
          <a:noFill/>
        </p:spPr>
        <p:txBody>
          <a:bodyPr wrap="square" rtlCol="0">
            <a:spAutoFit/>
          </a:bodyPr>
          <a:lstStyle/>
          <a:p>
            <a:r>
              <a:rPr lang="en-US" sz="4400" i="1" dirty="0">
                <a:ln>
                  <a:solidFill>
                    <a:schemeClr val="tx1"/>
                  </a:solidFill>
                </a:ln>
              </a:rPr>
              <a:t>and the life was the light of all people. The light shines in the darkness, and the darkness did not overcome it…And the Word became flesh and lived among us, and we have seen his glory, the glory as of a father’s only son, full of grace and truth. </a:t>
            </a:r>
          </a:p>
          <a:p>
            <a:endParaRPr lang="en-US" sz="4400" i="1" dirty="0">
              <a:ln>
                <a:solidFill>
                  <a:schemeClr val="tx1"/>
                </a:solidFill>
              </a:ln>
            </a:endParaRPr>
          </a:p>
          <a:p>
            <a:pPr algn="ctr"/>
            <a:r>
              <a:rPr lang="en-US" sz="4400" i="1" dirty="0">
                <a:ln>
                  <a:solidFill>
                    <a:schemeClr val="tx1"/>
                  </a:solidFill>
                </a:ln>
              </a:rPr>
              <a:t>The word of the Lord.</a:t>
            </a:r>
          </a:p>
          <a:p>
            <a:pPr algn="ctr"/>
            <a:r>
              <a:rPr lang="en-US" sz="5080" b="1" dirty="0">
                <a:ln>
                  <a:solidFill>
                    <a:schemeClr val="tx1"/>
                  </a:solidFill>
                </a:ln>
              </a:rPr>
              <a:t>Thanks be to God. </a:t>
            </a:r>
          </a:p>
        </p:txBody>
      </p:sp>
    </p:spTree>
    <p:extLst>
      <p:ext uri="{BB962C8B-B14F-4D97-AF65-F5344CB8AC3E}">
        <p14:creationId xmlns:p14="http://schemas.microsoft.com/office/powerpoint/2010/main" val="2642414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0488C1-EC28-400A-8DDA-A1F356395DFF}"/>
              </a:ext>
            </a:extLst>
          </p:cNvPr>
          <p:cNvPicPr>
            <a:picLocks noChangeAspect="1"/>
          </p:cNvPicPr>
          <p:nvPr/>
        </p:nvPicPr>
        <p:blipFill>
          <a:blip r:embed="rId2"/>
          <a:stretch>
            <a:fillRect/>
          </a:stretch>
        </p:blipFill>
        <p:spPr>
          <a:xfrm>
            <a:off x="0" y="3426"/>
            <a:ext cx="12192000" cy="6851148"/>
          </a:xfrm>
          <a:prstGeom prst="rect">
            <a:avLst/>
          </a:prstGeom>
        </p:spPr>
      </p:pic>
      <p:sp>
        <p:nvSpPr>
          <p:cNvPr id="3" name="TextBox 2"/>
          <p:cNvSpPr txBox="1"/>
          <p:nvPr/>
        </p:nvSpPr>
        <p:spPr>
          <a:xfrm>
            <a:off x="762000" y="160413"/>
            <a:ext cx="10668000" cy="6032421"/>
          </a:xfrm>
          <a:prstGeom prst="rect">
            <a:avLst/>
          </a:prstGeom>
          <a:noFill/>
        </p:spPr>
        <p:txBody>
          <a:bodyPr wrap="square" rtlCol="0">
            <a:spAutoFit/>
          </a:bodyPr>
          <a:lstStyle/>
          <a:p>
            <a:pPr marL="339725" indent="-339725" algn="ctr"/>
            <a:r>
              <a:rPr lang="en-US" sz="5080" b="1" dirty="0">
                <a:ln>
                  <a:solidFill>
                    <a:schemeClr val="tx1"/>
                  </a:solidFill>
                </a:ln>
              </a:rPr>
              <a:t>CHRISTMAS HYMN</a:t>
            </a:r>
          </a:p>
          <a:p>
            <a:pPr marL="339725" indent="-339725" algn="ctr"/>
            <a:r>
              <a:rPr lang="en-US" sz="4400" i="1" dirty="0">
                <a:ln>
                  <a:solidFill>
                    <a:schemeClr val="tx1"/>
                  </a:solidFill>
                </a:ln>
              </a:rPr>
              <a:t>Infant Holy, Infant Lowly </a:t>
            </a:r>
          </a:p>
          <a:p>
            <a:pPr marL="339725" indent="-339725" algn="ctr"/>
            <a:r>
              <a:rPr lang="en-US" sz="4400" b="1" dirty="0">
                <a:ln>
                  <a:solidFill>
                    <a:schemeClr val="tx1"/>
                  </a:solidFill>
                </a:ln>
              </a:rPr>
              <a:t>ELW #276</a:t>
            </a:r>
          </a:p>
          <a:p>
            <a:pPr marL="339725" indent="-339725" algn="ctr"/>
            <a:endParaRPr lang="en-US" sz="4400" b="1" dirty="0">
              <a:ln>
                <a:solidFill>
                  <a:schemeClr val="tx1"/>
                </a:solidFill>
              </a:ln>
            </a:endParaRPr>
          </a:p>
          <a:p>
            <a:pPr algn="ctr"/>
            <a:r>
              <a:rPr lang="en-US" sz="5080" b="1" dirty="0">
                <a:ln>
                  <a:solidFill>
                    <a:schemeClr val="tx1"/>
                  </a:solidFill>
                </a:ln>
              </a:rPr>
              <a:t>Infant holy, infant lowly, </a:t>
            </a:r>
          </a:p>
          <a:p>
            <a:pPr algn="ctr"/>
            <a:r>
              <a:rPr lang="en-US" sz="5080" b="1" dirty="0">
                <a:ln>
                  <a:solidFill>
                    <a:schemeClr val="tx1"/>
                  </a:solidFill>
                </a:ln>
              </a:rPr>
              <a:t>for his bed a cattle stall; </a:t>
            </a:r>
          </a:p>
          <a:p>
            <a:pPr algn="ctr"/>
            <a:r>
              <a:rPr lang="en-US" sz="5080" b="1" dirty="0">
                <a:ln>
                  <a:solidFill>
                    <a:schemeClr val="tx1"/>
                  </a:solidFill>
                </a:ln>
              </a:rPr>
              <a:t>oxen lowing, little knowing </a:t>
            </a:r>
          </a:p>
          <a:p>
            <a:pPr algn="ctr"/>
            <a:r>
              <a:rPr lang="en-US" sz="5080" b="1" dirty="0">
                <a:ln>
                  <a:solidFill>
                    <a:schemeClr val="tx1"/>
                  </a:solidFill>
                </a:ln>
              </a:rPr>
              <a:t>Christ the child is Lord of all.</a:t>
            </a:r>
            <a:endParaRPr lang="en-US" sz="4400" b="1" dirty="0">
              <a:ln>
                <a:solidFill>
                  <a:schemeClr val="tx1"/>
                </a:solidFill>
              </a:ln>
            </a:endParaRPr>
          </a:p>
        </p:txBody>
      </p:sp>
    </p:spTree>
    <p:extLst>
      <p:ext uri="{BB962C8B-B14F-4D97-AF65-F5344CB8AC3E}">
        <p14:creationId xmlns:p14="http://schemas.microsoft.com/office/powerpoint/2010/main" val="491373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658E9-2572-4012-9723-49542E7003AA}"/>
              </a:ext>
            </a:extLst>
          </p:cNvPr>
          <p:cNvPicPr>
            <a:picLocks noChangeAspect="1"/>
          </p:cNvPicPr>
          <p:nvPr/>
        </p:nvPicPr>
        <p:blipFill>
          <a:blip r:embed="rId2"/>
          <a:stretch>
            <a:fillRect/>
          </a:stretch>
        </p:blipFill>
        <p:spPr>
          <a:xfrm>
            <a:off x="0" y="3426"/>
            <a:ext cx="12192000" cy="6851148"/>
          </a:xfrm>
          <a:prstGeom prst="rect">
            <a:avLst/>
          </a:prstGeom>
        </p:spPr>
      </p:pic>
      <p:sp>
        <p:nvSpPr>
          <p:cNvPr id="2" name="Rectangle 1">
            <a:extLst>
              <a:ext uri="{FF2B5EF4-FFF2-40B4-BE49-F238E27FC236}">
                <a16:creationId xmlns:a16="http://schemas.microsoft.com/office/drawing/2014/main" id="{D9C9F43C-B21D-41E0-BA73-FD35E5235C91}"/>
              </a:ext>
            </a:extLst>
          </p:cNvPr>
          <p:cNvSpPr/>
          <p:nvPr/>
        </p:nvSpPr>
        <p:spPr>
          <a:xfrm>
            <a:off x="685800" y="1819328"/>
            <a:ext cx="11125200" cy="3219343"/>
          </a:xfrm>
          <a:prstGeom prst="rect">
            <a:avLst/>
          </a:prstGeom>
        </p:spPr>
        <p:txBody>
          <a:bodyPr wrap="square">
            <a:spAutoFit/>
          </a:bodyPr>
          <a:lstStyle/>
          <a:p>
            <a:pPr algn="ctr"/>
            <a:r>
              <a:rPr lang="en-US" sz="5080" b="1" dirty="0">
                <a:ln>
                  <a:solidFill>
                    <a:schemeClr val="tx1"/>
                  </a:solidFill>
                </a:ln>
              </a:rPr>
              <a:t>Swiftly winging, angels singing, </a:t>
            </a:r>
          </a:p>
          <a:p>
            <a:pPr algn="ctr"/>
            <a:r>
              <a:rPr lang="en-US" sz="5080" b="1" dirty="0">
                <a:ln>
                  <a:solidFill>
                    <a:schemeClr val="tx1"/>
                  </a:solidFill>
                </a:ln>
              </a:rPr>
              <a:t>bells are ringing, tidings bringing: </a:t>
            </a:r>
          </a:p>
          <a:p>
            <a:pPr algn="ctr"/>
            <a:r>
              <a:rPr lang="en-US" sz="5080" b="1" dirty="0">
                <a:ln>
                  <a:solidFill>
                    <a:schemeClr val="tx1"/>
                  </a:solidFill>
                </a:ln>
              </a:rPr>
              <a:t>Christ the child is Lord of all! </a:t>
            </a:r>
          </a:p>
          <a:p>
            <a:pPr algn="ctr"/>
            <a:r>
              <a:rPr lang="en-US" sz="5080" b="1" dirty="0">
                <a:ln>
                  <a:solidFill>
                    <a:schemeClr val="tx1"/>
                  </a:solidFill>
                </a:ln>
              </a:rPr>
              <a:t>Christ the child is Lord of all!</a:t>
            </a:r>
          </a:p>
        </p:txBody>
      </p:sp>
    </p:spTree>
    <p:extLst>
      <p:ext uri="{BB962C8B-B14F-4D97-AF65-F5344CB8AC3E}">
        <p14:creationId xmlns:p14="http://schemas.microsoft.com/office/powerpoint/2010/main" val="2372656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491A2A-29CA-44F8-B749-5C5976634C01}"/>
              </a:ext>
            </a:extLst>
          </p:cNvPr>
          <p:cNvPicPr>
            <a:picLocks noChangeAspect="1"/>
          </p:cNvPicPr>
          <p:nvPr/>
        </p:nvPicPr>
        <p:blipFill>
          <a:blip r:embed="rId2"/>
          <a:stretch>
            <a:fillRect/>
          </a:stretch>
        </p:blipFill>
        <p:spPr>
          <a:xfrm>
            <a:off x="0" y="3426"/>
            <a:ext cx="12192000" cy="6851148"/>
          </a:xfrm>
          <a:prstGeom prst="rect">
            <a:avLst/>
          </a:prstGeom>
        </p:spPr>
      </p:pic>
      <p:sp>
        <p:nvSpPr>
          <p:cNvPr id="3" name="TextBox 2"/>
          <p:cNvSpPr txBox="1"/>
          <p:nvPr/>
        </p:nvSpPr>
        <p:spPr>
          <a:xfrm>
            <a:off x="609600" y="1428452"/>
            <a:ext cx="10972800" cy="4001095"/>
          </a:xfrm>
          <a:prstGeom prst="rect">
            <a:avLst/>
          </a:prstGeom>
          <a:noFill/>
        </p:spPr>
        <p:txBody>
          <a:bodyPr wrap="square" rtlCol="0">
            <a:spAutoFit/>
          </a:bodyPr>
          <a:lstStyle/>
          <a:p>
            <a:pPr algn="ctr"/>
            <a:r>
              <a:rPr lang="en-US" sz="5080" b="1" dirty="0">
                <a:ln>
                  <a:solidFill>
                    <a:schemeClr val="tx1"/>
                  </a:solidFill>
                </a:ln>
              </a:rPr>
              <a:t>Flocks were sleeping, </a:t>
            </a:r>
          </a:p>
          <a:p>
            <a:pPr algn="ctr"/>
            <a:r>
              <a:rPr lang="en-US" sz="5080" b="1" dirty="0">
                <a:ln>
                  <a:solidFill>
                    <a:schemeClr val="tx1"/>
                  </a:solidFill>
                </a:ln>
              </a:rPr>
              <a:t>shepherds keeping </a:t>
            </a:r>
          </a:p>
          <a:p>
            <a:pPr algn="ctr"/>
            <a:r>
              <a:rPr lang="en-US" sz="5080" b="1" dirty="0">
                <a:ln>
                  <a:solidFill>
                    <a:schemeClr val="tx1"/>
                  </a:solidFill>
                </a:ln>
              </a:rPr>
              <a:t>vigil till the morning new </a:t>
            </a:r>
          </a:p>
          <a:p>
            <a:pPr algn="ctr"/>
            <a:r>
              <a:rPr lang="en-US" sz="5080" b="1" dirty="0">
                <a:ln>
                  <a:solidFill>
                    <a:schemeClr val="tx1"/>
                  </a:solidFill>
                </a:ln>
              </a:rPr>
              <a:t>saw the glory, heard the story, </a:t>
            </a:r>
          </a:p>
          <a:p>
            <a:pPr algn="ctr"/>
            <a:r>
              <a:rPr lang="en-US" sz="5080" b="1" dirty="0">
                <a:ln>
                  <a:solidFill>
                    <a:schemeClr val="tx1"/>
                  </a:solidFill>
                </a:ln>
              </a:rPr>
              <a:t>tidings of a gospel true.</a:t>
            </a:r>
            <a:endParaRPr lang="en-US" sz="4000" b="1" dirty="0">
              <a:ln>
                <a:solidFill>
                  <a:schemeClr val="tx1"/>
                </a:solidFill>
              </a:ln>
            </a:endParaRPr>
          </a:p>
        </p:txBody>
      </p:sp>
    </p:spTree>
    <p:extLst>
      <p:ext uri="{BB962C8B-B14F-4D97-AF65-F5344CB8AC3E}">
        <p14:creationId xmlns:p14="http://schemas.microsoft.com/office/powerpoint/2010/main" val="1508082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8D39B1-0C29-47D9-BD36-84B865F9D045}"/>
              </a:ext>
            </a:extLst>
          </p:cNvPr>
          <p:cNvPicPr>
            <a:picLocks noChangeAspect="1"/>
          </p:cNvPicPr>
          <p:nvPr/>
        </p:nvPicPr>
        <p:blipFill>
          <a:blip r:embed="rId2"/>
          <a:stretch>
            <a:fillRect/>
          </a:stretch>
        </p:blipFill>
        <p:spPr>
          <a:xfrm>
            <a:off x="0" y="3426"/>
            <a:ext cx="12192000" cy="6851148"/>
          </a:xfrm>
          <a:prstGeom prst="rect">
            <a:avLst/>
          </a:prstGeom>
        </p:spPr>
      </p:pic>
      <p:sp>
        <p:nvSpPr>
          <p:cNvPr id="2" name="Rectangle 1">
            <a:extLst>
              <a:ext uri="{FF2B5EF4-FFF2-40B4-BE49-F238E27FC236}">
                <a16:creationId xmlns:a16="http://schemas.microsoft.com/office/drawing/2014/main" id="{4716D37C-125D-425E-A1E9-2C4961A5BEC7}"/>
              </a:ext>
            </a:extLst>
          </p:cNvPr>
          <p:cNvSpPr/>
          <p:nvPr/>
        </p:nvSpPr>
        <p:spPr>
          <a:xfrm>
            <a:off x="609600" y="990600"/>
            <a:ext cx="10972800" cy="5601533"/>
          </a:xfrm>
          <a:prstGeom prst="rect">
            <a:avLst/>
          </a:prstGeom>
        </p:spPr>
        <p:txBody>
          <a:bodyPr wrap="square">
            <a:spAutoFit/>
          </a:bodyPr>
          <a:lstStyle/>
          <a:p>
            <a:pPr algn="ctr"/>
            <a:r>
              <a:rPr lang="en-US" sz="5080" b="1" dirty="0">
                <a:ln>
                  <a:solidFill>
                    <a:schemeClr val="tx1"/>
                  </a:solidFill>
                </a:ln>
              </a:rPr>
              <a:t>Thus rejoicing, free from sorrow, </a:t>
            </a:r>
          </a:p>
          <a:p>
            <a:pPr algn="ctr"/>
            <a:r>
              <a:rPr lang="en-US" sz="5080" b="1" dirty="0">
                <a:ln>
                  <a:solidFill>
                    <a:schemeClr val="tx1"/>
                  </a:solidFill>
                </a:ln>
              </a:rPr>
              <a:t>praises voicing, greet the morrow:</a:t>
            </a:r>
          </a:p>
          <a:p>
            <a:pPr algn="ctr"/>
            <a:r>
              <a:rPr lang="en-US" sz="5080" b="1" dirty="0">
                <a:ln>
                  <a:solidFill>
                    <a:schemeClr val="tx1"/>
                  </a:solidFill>
                </a:ln>
              </a:rPr>
              <a:t>Christ the child was born for you! </a:t>
            </a:r>
          </a:p>
          <a:p>
            <a:pPr algn="ctr"/>
            <a:r>
              <a:rPr lang="en-US" sz="5080" b="1" dirty="0">
                <a:ln>
                  <a:solidFill>
                    <a:schemeClr val="tx1"/>
                  </a:solidFill>
                </a:ln>
              </a:rPr>
              <a:t>Christ the child was born for you.</a:t>
            </a:r>
          </a:p>
          <a:p>
            <a:pPr algn="ctr"/>
            <a:endParaRPr lang="en-US" sz="5080" b="1" dirty="0">
              <a:effectLst>
                <a:outerShdw blurRad="38100" dist="38100" dir="2700000" algn="tl">
                  <a:srgbClr val="000000">
                    <a:alpha val="43137"/>
                  </a:srgbClr>
                </a:outerShdw>
              </a:effectLst>
            </a:endParaRPr>
          </a:p>
          <a:p>
            <a:pPr algn="ctr"/>
            <a:endParaRPr lang="en-US" b="1" dirty="0"/>
          </a:p>
          <a:p>
            <a:pPr algn="ctr"/>
            <a:endParaRPr lang="en-US" b="1" dirty="0"/>
          </a:p>
          <a:p>
            <a:pPr algn="ctr"/>
            <a:endParaRPr lang="en-US" b="1" dirty="0"/>
          </a:p>
          <a:p>
            <a:pPr algn="ctr"/>
            <a:r>
              <a:rPr lang="en-US" sz="2500" dirty="0"/>
              <a:t>Text: Polish carol; tr. Edith M. G. Reed, 1885-1933, alt.  Music: Polish carol</a:t>
            </a:r>
          </a:p>
          <a:p>
            <a:pPr algn="ctr"/>
            <a:r>
              <a:rPr lang="en-US" sz="2500" dirty="0"/>
              <a:t>Hymn is in Public Domain.</a:t>
            </a:r>
            <a:endParaRPr lang="en-US" b="1" dirty="0"/>
          </a:p>
        </p:txBody>
      </p:sp>
    </p:spTree>
    <p:extLst>
      <p:ext uri="{BB962C8B-B14F-4D97-AF65-F5344CB8AC3E}">
        <p14:creationId xmlns:p14="http://schemas.microsoft.com/office/powerpoint/2010/main" val="3877840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33400" y="304800"/>
            <a:ext cx="11125200" cy="6124754"/>
          </a:xfrm>
          <a:prstGeom prst="rect">
            <a:avLst/>
          </a:prstGeom>
          <a:noFill/>
        </p:spPr>
        <p:txBody>
          <a:bodyPr wrap="square" rtlCol="0">
            <a:spAutoFit/>
          </a:bodyPr>
          <a:lstStyle/>
          <a:p>
            <a:r>
              <a:rPr lang="en-US" sz="4000" b="1" dirty="0"/>
              <a:t>EPIPHANY : White the Season of Light for the World and then green, for the Sundays following:</a:t>
            </a:r>
          </a:p>
          <a:p>
            <a:endParaRPr lang="en-US" sz="2400" b="1" dirty="0"/>
          </a:p>
          <a:p>
            <a:r>
              <a:rPr lang="en-US" sz="3200" dirty="0"/>
              <a:t>January 6</a:t>
            </a:r>
            <a:r>
              <a:rPr lang="en-US" sz="3200" baseline="30000" dirty="0"/>
              <a:t>th</a:t>
            </a:r>
            <a:r>
              <a:rPr lang="en-US" sz="3200" dirty="0"/>
              <a:t> is the Day of Epiphany, the final day of Christmas. Epiphany ‘manifestation’.  How is this God-with-us revealed? Through the light of a star to the Wise Men, through a descending dove at Jesus’ baptism, through every act of love and grace that comes to us. Where do we see Christ’s light </a:t>
            </a:r>
            <a:r>
              <a:rPr lang="en-US" sz="3200" i="1" dirty="0"/>
              <a:t>now, </a:t>
            </a:r>
            <a:r>
              <a:rPr lang="en-US" sz="3200" dirty="0"/>
              <a:t>manifest in our lives? Where are the dark corners of the world where we need to share it? During the Sundays following Epiphany we enter what is called ‘Ordinary Time’, clothes in the color of green to symbolize our growth as we learn of Jesus’ teachings and ministry</a:t>
            </a:r>
            <a:endParaRPr lang="en-US" sz="3200" i="1" dirty="0"/>
          </a:p>
        </p:txBody>
      </p:sp>
    </p:spTree>
    <p:extLst>
      <p:ext uri="{BB962C8B-B14F-4D97-AF65-F5344CB8AC3E}">
        <p14:creationId xmlns:p14="http://schemas.microsoft.com/office/powerpoint/2010/main" val="4237108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n Of Wijzen Uit Het Oosten Kleurplaten Drie Koningen on Pintere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43000" y="1676400"/>
            <a:ext cx="10058400" cy="3262432"/>
          </a:xfrm>
          <a:prstGeom prst="rect">
            <a:avLst/>
          </a:prstGeom>
          <a:noFill/>
        </p:spPr>
        <p:txBody>
          <a:bodyPr wrap="square" lIns="91440" tIns="45720" rIns="91440" bIns="45720">
            <a:spAutoFit/>
          </a:bodyPr>
          <a:lstStyle/>
          <a:p>
            <a:pPr algn="ctr"/>
            <a:r>
              <a:rPr lang="en-US" sz="8000" b="1" dirty="0">
                <a:ln w="0">
                  <a:solidFill>
                    <a:schemeClr val="bg1"/>
                  </a:solidFill>
                </a:ln>
                <a:solidFill>
                  <a:schemeClr val="bg1"/>
                </a:solidFill>
                <a:effectLst>
                  <a:outerShdw blurRad="38100" dist="19050" dir="2700000" algn="tl" rotWithShape="0">
                    <a:schemeClr val="dk1">
                      <a:alpha val="40000"/>
                    </a:schemeClr>
                  </a:outerShdw>
                </a:effectLst>
                <a:latin typeface="Arial Rounded MT Bold" panose="020F0704030504030204" pitchFamily="34" charset="0"/>
              </a:rPr>
              <a:t>Epiphany</a:t>
            </a:r>
            <a:r>
              <a:rPr lang="en-US" sz="5400" b="1" dirty="0">
                <a:ln w="0">
                  <a:solidFill>
                    <a:schemeClr val="bg1"/>
                  </a:solidFill>
                </a:ln>
                <a:solidFill>
                  <a:schemeClr val="bg1"/>
                </a:solidFill>
                <a:effectLst>
                  <a:outerShdw blurRad="38100" dist="19050" dir="2700000" algn="tl" rotWithShape="0">
                    <a:schemeClr val="dk1">
                      <a:alpha val="40000"/>
                    </a:schemeClr>
                  </a:outerShdw>
                </a:effectLst>
                <a:latin typeface="Arial Rounded MT Bold" panose="020F0704030504030204" pitchFamily="34" charset="0"/>
              </a:rPr>
              <a:t> and the </a:t>
            </a:r>
            <a:r>
              <a:rPr lang="en-US" sz="7200" b="1" dirty="0">
                <a:ln w="0">
                  <a:solidFill>
                    <a:schemeClr val="bg1"/>
                  </a:solidFill>
                </a:ln>
                <a:solidFill>
                  <a:schemeClr val="bg1"/>
                </a:solidFill>
                <a:effectLst>
                  <a:outerShdw blurRad="38100" dist="19050" dir="2700000" algn="tl" rotWithShape="0">
                    <a:schemeClr val="dk1">
                      <a:alpha val="40000"/>
                    </a:schemeClr>
                  </a:outerShdw>
                </a:effectLst>
                <a:latin typeface="Arial Rounded MT Bold" panose="020F0704030504030204" pitchFamily="34" charset="0"/>
              </a:rPr>
              <a:t>Season After</a:t>
            </a:r>
          </a:p>
          <a:p>
            <a:pPr algn="ctr"/>
            <a:r>
              <a:rPr lang="en-US" sz="5400" b="1" dirty="0">
                <a:ln w="0">
                  <a:solidFill>
                    <a:schemeClr val="bg1"/>
                  </a:solidFill>
                </a:ln>
                <a:solidFill>
                  <a:schemeClr val="bg1"/>
                </a:solidFill>
                <a:effectLst>
                  <a:outerShdw blurRad="38100" dist="19050" dir="2700000" algn="tl" rotWithShape="0">
                    <a:schemeClr val="dk1">
                      <a:alpha val="40000"/>
                    </a:schemeClr>
                  </a:outerShdw>
                </a:effectLst>
                <a:latin typeface="Arial Rounded MT Bold" panose="020F0704030504030204" pitchFamily="34" charset="0"/>
              </a:rPr>
              <a:t>Season of Light for the World</a:t>
            </a:r>
          </a:p>
        </p:txBody>
      </p:sp>
    </p:spTree>
    <p:extLst>
      <p:ext uri="{BB962C8B-B14F-4D97-AF65-F5344CB8AC3E}">
        <p14:creationId xmlns:p14="http://schemas.microsoft.com/office/powerpoint/2010/main" val="2964321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9FF4F2-24C2-F58E-98A2-4970F80FEC7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6500"/>
          <a:stretch/>
        </p:blipFill>
        <p:spPr>
          <a:xfrm rot="16200000" flipV="1">
            <a:off x="2667000" y="-2667000"/>
            <a:ext cx="6858000" cy="12192000"/>
          </a:xfrm>
          <a:prstGeom prst="rect">
            <a:avLst/>
          </a:prstGeom>
        </p:spPr>
      </p:pic>
      <p:sp>
        <p:nvSpPr>
          <p:cNvPr id="3" name="TextBox 2"/>
          <p:cNvSpPr txBox="1"/>
          <p:nvPr/>
        </p:nvSpPr>
        <p:spPr>
          <a:xfrm>
            <a:off x="3124200" y="228600"/>
            <a:ext cx="8763000" cy="5398401"/>
          </a:xfrm>
          <a:prstGeom prst="rect">
            <a:avLst/>
          </a:prstGeom>
          <a:noFill/>
        </p:spPr>
        <p:txBody>
          <a:bodyPr wrap="square" rtlCol="0">
            <a:spAutoFit/>
          </a:bodyPr>
          <a:lstStyle/>
          <a:p>
            <a:pPr algn="ctr"/>
            <a:r>
              <a:rPr lang="en-US" sz="5080" b="1" dirty="0">
                <a:ln>
                  <a:solidFill>
                    <a:schemeClr val="bg1"/>
                  </a:solidFill>
                </a:ln>
                <a:solidFill>
                  <a:schemeClr val="bg1"/>
                </a:solidFill>
              </a:rPr>
              <a:t>READING</a:t>
            </a:r>
          </a:p>
          <a:p>
            <a:pPr algn="ctr"/>
            <a:r>
              <a:rPr lang="en-US" sz="4400" i="1" dirty="0">
                <a:ln>
                  <a:solidFill>
                    <a:schemeClr val="bg1"/>
                  </a:solidFill>
                </a:ln>
                <a:solidFill>
                  <a:schemeClr val="bg1"/>
                </a:solidFill>
              </a:rPr>
              <a:t>Matthew 2:1-12</a:t>
            </a:r>
          </a:p>
          <a:p>
            <a:pPr algn="ctr"/>
            <a:endParaRPr lang="en-US" sz="3000" b="1" i="1" dirty="0">
              <a:ln>
                <a:solidFill>
                  <a:schemeClr val="bg1"/>
                </a:solidFill>
              </a:ln>
              <a:solidFill>
                <a:schemeClr val="bg1"/>
              </a:solidFill>
            </a:endParaRPr>
          </a:p>
          <a:p>
            <a:r>
              <a:rPr lang="en-US" sz="4400" i="1" dirty="0">
                <a:ln>
                  <a:solidFill>
                    <a:schemeClr val="bg1"/>
                  </a:solidFill>
                </a:ln>
                <a:solidFill>
                  <a:schemeClr val="bg1"/>
                </a:solidFill>
              </a:rPr>
              <a:t>In the time of King Herod, after Jesus was born in Bethlehem of Judea, wise men from the East came to Jerusalem, asking, ‘Where is the child who has been born king of the Jews? </a:t>
            </a:r>
          </a:p>
        </p:txBody>
      </p:sp>
    </p:spTree>
    <p:extLst>
      <p:ext uri="{BB962C8B-B14F-4D97-AF65-F5344CB8AC3E}">
        <p14:creationId xmlns:p14="http://schemas.microsoft.com/office/powerpoint/2010/main" val="49106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cake, white, cut&#10;&#10;Description automatically generated">
            <a:extLst>
              <a:ext uri="{FF2B5EF4-FFF2-40B4-BE49-F238E27FC236}">
                <a16:creationId xmlns:a16="http://schemas.microsoft.com/office/drawing/2014/main" id="{ECBBA24C-668E-8D98-AC1E-6D53D90D28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a:ln>
            <a:noFill/>
          </a:ln>
        </p:spPr>
      </p:pic>
      <p:pic>
        <p:nvPicPr>
          <p:cNvPr id="5" name="Picture 4" descr="A picture containing snow, man, food, laying&#10;&#10;Description automatically generated">
            <a:extLst>
              <a:ext uri="{FF2B5EF4-FFF2-40B4-BE49-F238E27FC236}">
                <a16:creationId xmlns:a16="http://schemas.microsoft.com/office/drawing/2014/main" id="{2791024B-AB39-B364-7778-706AEB0A88E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9061" y="-462579"/>
            <a:ext cx="13011062" cy="8050797"/>
          </a:xfrm>
          <a:prstGeom prst="rect">
            <a:avLst/>
          </a:prstGeom>
        </p:spPr>
      </p:pic>
      <p:sp>
        <p:nvSpPr>
          <p:cNvPr id="4" name="Rectangle 3"/>
          <p:cNvSpPr/>
          <p:nvPr/>
        </p:nvSpPr>
        <p:spPr>
          <a:xfrm>
            <a:off x="364483" y="2325091"/>
            <a:ext cx="11192682" cy="5178230"/>
          </a:xfrm>
          <a:prstGeom prst="rect">
            <a:avLst/>
          </a:prstGeom>
          <a:noFill/>
        </p:spPr>
        <p:txBody>
          <a:bodyPr wrap="square" lIns="117239" tIns="58619" rIns="117239" bIns="58619">
            <a:spAutoFit/>
          </a:bodyPr>
          <a:lstStyle/>
          <a:p>
            <a:pPr algn="ctr"/>
            <a:r>
              <a:rPr lang="en-US" sz="508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Sunday, September 18</a:t>
            </a:r>
          </a:p>
          <a:p>
            <a:pPr algn="ctr"/>
            <a:endParaRPr lang="en-US" sz="1400" b="1" dirty="0">
              <a:ln>
                <a:solidFill>
                  <a:schemeClr val="accent4">
                    <a:lumMod val="75000"/>
                  </a:schemeClr>
                </a:solidFill>
              </a:ln>
              <a:solidFill>
                <a:schemeClr val="accent4">
                  <a:lumMod val="75000"/>
                </a:schemeClr>
              </a:solidFill>
            </a:endParaRPr>
          </a:p>
          <a:p>
            <a:pPr algn="ctr"/>
            <a:r>
              <a:rPr lang="en-US" sz="44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9:30 am In-Person Worship</a:t>
            </a:r>
          </a:p>
          <a:p>
            <a:pPr algn="ctr"/>
            <a:r>
              <a:rPr lang="en-US" sz="44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&amp; Livestream</a:t>
            </a:r>
          </a:p>
          <a:p>
            <a:pPr algn="ctr"/>
            <a:r>
              <a:rPr lang="en-US" sz="44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10:30 am – Little Lambs </a:t>
            </a:r>
          </a:p>
          <a:p>
            <a:pPr algn="ctr"/>
            <a:r>
              <a:rPr lang="en-US" sz="44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Faith Formation in Nursery</a:t>
            </a:r>
          </a:p>
          <a:p>
            <a:pPr algn="ctr"/>
            <a:endParaRPr lang="en-US" sz="4400" dirty="0">
              <a:ln>
                <a:solidFill>
                  <a:schemeClr val="bg1"/>
                </a:solidFill>
              </a:ln>
              <a:solidFill>
                <a:schemeClr val="bg1"/>
              </a:solidFill>
              <a:effectLst>
                <a:outerShdw blurRad="50800" dist="38100" dir="2700000" algn="tl" rotWithShape="0">
                  <a:prstClr val="black">
                    <a:alpha val="40000"/>
                  </a:prstClr>
                </a:outerShdw>
              </a:effectLst>
            </a:endParaRPr>
          </a:p>
          <a:p>
            <a:pPr algn="ctr"/>
            <a:endParaRPr lang="en-US" sz="4400" dirty="0">
              <a:ln>
                <a:solidFill>
                  <a:schemeClr val="bg1"/>
                </a:solidFill>
              </a:ln>
              <a:solidFill>
                <a:schemeClr val="bg1"/>
              </a:solidFill>
              <a:effectLst>
                <a:outerShdw blurRad="50800" dist="38100" dir="2700000" algn="tl" rotWithShape="0">
                  <a:prstClr val="black">
                    <a:alpha val="40000"/>
                  </a:prstClr>
                </a:outerShdw>
              </a:effectLst>
            </a:endParaRPr>
          </a:p>
        </p:txBody>
      </p:sp>
      <p:sp>
        <p:nvSpPr>
          <p:cNvPr id="2" name="Rectangle 1"/>
          <p:cNvSpPr/>
          <p:nvPr/>
        </p:nvSpPr>
        <p:spPr>
          <a:xfrm>
            <a:off x="1821020" y="750874"/>
            <a:ext cx="8130752" cy="923330"/>
          </a:xfrm>
          <a:prstGeom prst="rect">
            <a:avLst/>
          </a:prstGeom>
        </p:spPr>
        <p:txBody>
          <a:bodyPr wrap="none">
            <a:spAutoFit/>
          </a:bodyPr>
          <a:lstStyle/>
          <a:p>
            <a:pPr lvl="0" algn="ctr"/>
            <a:r>
              <a:rPr lang="en-US" sz="5400" b="1" dirty="0">
                <a:ln w="12700">
                  <a:solidFill>
                    <a:schemeClr val="accent4">
                      <a:lumMod val="75000"/>
                    </a:schemeClr>
                  </a:solidFill>
                  <a:prstDash val="solid"/>
                </a:ln>
                <a:solidFill>
                  <a:schemeClr val="accent4">
                    <a:lumMod val="75000"/>
                  </a:schemeClr>
                </a:solidFill>
                <a:effectLst>
                  <a:outerShdw blurRad="50800" dist="38100" dir="2700000" algn="tl" rotWithShape="0">
                    <a:prstClr val="black">
                      <a:alpha val="40000"/>
                    </a:prstClr>
                  </a:outerShdw>
                </a:effectLst>
                <a:latin typeface="Lucida Calligraphy" panose="03010101010101010101" pitchFamily="66" charset="0"/>
              </a:rPr>
              <a:t>Happening this Week</a:t>
            </a:r>
          </a:p>
        </p:txBody>
      </p:sp>
    </p:spTree>
    <p:extLst>
      <p:ext uri="{BB962C8B-B14F-4D97-AF65-F5344CB8AC3E}">
        <p14:creationId xmlns:p14="http://schemas.microsoft.com/office/powerpoint/2010/main" val="3419783478"/>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53493-7778-3696-05D8-2089B170D3E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6500"/>
          <a:stretch/>
        </p:blipFill>
        <p:spPr>
          <a:xfrm rot="16200000" flipV="1">
            <a:off x="2667000" y="-2667000"/>
            <a:ext cx="6858000" cy="12192000"/>
          </a:xfrm>
          <a:prstGeom prst="rect">
            <a:avLst/>
          </a:prstGeom>
        </p:spPr>
      </p:pic>
      <p:sp>
        <p:nvSpPr>
          <p:cNvPr id="3" name="TextBox 2"/>
          <p:cNvSpPr txBox="1"/>
          <p:nvPr/>
        </p:nvSpPr>
        <p:spPr>
          <a:xfrm>
            <a:off x="3733800" y="381000"/>
            <a:ext cx="8077200" cy="6247864"/>
          </a:xfrm>
          <a:prstGeom prst="rect">
            <a:avLst/>
          </a:prstGeom>
          <a:noFill/>
        </p:spPr>
        <p:txBody>
          <a:bodyPr wrap="square" rtlCol="0">
            <a:spAutoFit/>
          </a:bodyPr>
          <a:lstStyle/>
          <a:p>
            <a:r>
              <a:rPr lang="en-US" sz="4000" i="1" dirty="0">
                <a:ln>
                  <a:solidFill>
                    <a:schemeClr val="bg1"/>
                  </a:solidFill>
                </a:ln>
                <a:solidFill>
                  <a:schemeClr val="bg1"/>
                </a:solidFill>
              </a:rPr>
              <a:t>For we observed his star at its rising, and have come to pay him homage.’ When King Herod heard this, he was frightened, and all Jerusalem with him; and calling together all the chief priests and scribes of the people, he inquired of them where the Messiah was to be born. They told him, ‘In Bethlehem of Judea; for so it has been written by the prophet:</a:t>
            </a:r>
          </a:p>
        </p:txBody>
      </p:sp>
    </p:spTree>
    <p:extLst>
      <p:ext uri="{BB962C8B-B14F-4D97-AF65-F5344CB8AC3E}">
        <p14:creationId xmlns:p14="http://schemas.microsoft.com/office/powerpoint/2010/main" val="2748052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237ED8-D5F4-E862-915C-1972C709D4C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6500"/>
          <a:stretch/>
        </p:blipFill>
        <p:spPr>
          <a:xfrm rot="16200000" flipV="1">
            <a:off x="2667000" y="-2667000"/>
            <a:ext cx="6858000" cy="12192000"/>
          </a:xfrm>
          <a:prstGeom prst="rect">
            <a:avLst/>
          </a:prstGeom>
        </p:spPr>
      </p:pic>
      <p:sp>
        <p:nvSpPr>
          <p:cNvPr id="3" name="TextBox 2"/>
          <p:cNvSpPr txBox="1"/>
          <p:nvPr/>
        </p:nvSpPr>
        <p:spPr>
          <a:xfrm>
            <a:off x="3810000" y="304800"/>
            <a:ext cx="7848600" cy="6186309"/>
          </a:xfrm>
          <a:prstGeom prst="rect">
            <a:avLst/>
          </a:prstGeom>
          <a:noFill/>
        </p:spPr>
        <p:txBody>
          <a:bodyPr wrap="square" rtlCol="0">
            <a:spAutoFit/>
          </a:bodyPr>
          <a:lstStyle/>
          <a:p>
            <a:r>
              <a:rPr lang="en-US" sz="4400" i="1" dirty="0">
                <a:ln>
                  <a:solidFill>
                    <a:schemeClr val="bg1"/>
                  </a:solidFill>
                </a:ln>
                <a:solidFill>
                  <a:schemeClr val="bg1"/>
                </a:solidFill>
              </a:rPr>
              <a:t>“And you, Bethlehem, in the land of Judah, are by no means least among the rulers of Judah; for from you shall come a ruler who is to shepherd my people Israel.” ’ Then Herod secretly called for the wise men and learned from them the exact time when the star had appeared. </a:t>
            </a:r>
          </a:p>
        </p:txBody>
      </p:sp>
    </p:spTree>
    <p:extLst>
      <p:ext uri="{BB962C8B-B14F-4D97-AF65-F5344CB8AC3E}">
        <p14:creationId xmlns:p14="http://schemas.microsoft.com/office/powerpoint/2010/main" val="2076330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1421C1-0944-9519-9307-83F85D36CE2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6500"/>
          <a:stretch/>
        </p:blipFill>
        <p:spPr>
          <a:xfrm rot="16200000" flipV="1">
            <a:off x="2667000" y="-2667000"/>
            <a:ext cx="6858000" cy="12192000"/>
          </a:xfrm>
          <a:prstGeom prst="rect">
            <a:avLst/>
          </a:prstGeom>
        </p:spPr>
      </p:pic>
      <p:sp>
        <p:nvSpPr>
          <p:cNvPr id="3" name="TextBox 2"/>
          <p:cNvSpPr txBox="1"/>
          <p:nvPr/>
        </p:nvSpPr>
        <p:spPr>
          <a:xfrm>
            <a:off x="3733800" y="228600"/>
            <a:ext cx="8191500" cy="6186309"/>
          </a:xfrm>
          <a:prstGeom prst="rect">
            <a:avLst/>
          </a:prstGeom>
          <a:noFill/>
        </p:spPr>
        <p:txBody>
          <a:bodyPr wrap="square" rtlCol="0">
            <a:spAutoFit/>
          </a:bodyPr>
          <a:lstStyle/>
          <a:p>
            <a:r>
              <a:rPr lang="en-US" sz="4400" i="1" dirty="0">
                <a:ln>
                  <a:solidFill>
                    <a:schemeClr val="bg1"/>
                  </a:solidFill>
                </a:ln>
                <a:solidFill>
                  <a:schemeClr val="bg1"/>
                </a:solidFill>
              </a:rPr>
              <a:t>Then he sent them to Bethlehem, saying, ‘Go and search diligently for the child; and when you have found him, bring me word so that I may also go and pay him homage.’ When they had heard the king, they set out; and there, ahead of them, went the star that they had seen at its rising, </a:t>
            </a:r>
          </a:p>
        </p:txBody>
      </p:sp>
    </p:spTree>
    <p:extLst>
      <p:ext uri="{BB962C8B-B14F-4D97-AF65-F5344CB8AC3E}">
        <p14:creationId xmlns:p14="http://schemas.microsoft.com/office/powerpoint/2010/main" val="1299021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2F9C0A-12EA-ECDD-06F1-F924EBA06D2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6500"/>
          <a:stretch/>
        </p:blipFill>
        <p:spPr>
          <a:xfrm rot="16200000" flipV="1">
            <a:off x="2667000" y="-2667000"/>
            <a:ext cx="6858000" cy="12192000"/>
          </a:xfrm>
          <a:prstGeom prst="rect">
            <a:avLst/>
          </a:prstGeom>
        </p:spPr>
      </p:pic>
      <p:sp>
        <p:nvSpPr>
          <p:cNvPr id="3" name="Rectangle 2"/>
          <p:cNvSpPr/>
          <p:nvPr/>
        </p:nvSpPr>
        <p:spPr>
          <a:xfrm>
            <a:off x="3581400" y="533400"/>
            <a:ext cx="8229600" cy="5509200"/>
          </a:xfrm>
          <a:prstGeom prst="rect">
            <a:avLst/>
          </a:prstGeom>
        </p:spPr>
        <p:txBody>
          <a:bodyPr wrap="square">
            <a:spAutoFit/>
          </a:bodyPr>
          <a:lstStyle/>
          <a:p>
            <a:r>
              <a:rPr lang="en-US" sz="4400" i="1" dirty="0">
                <a:ln>
                  <a:solidFill>
                    <a:schemeClr val="bg1"/>
                  </a:solidFill>
                </a:ln>
                <a:solidFill>
                  <a:schemeClr val="bg1"/>
                </a:solidFill>
              </a:rPr>
              <a:t>until it stopped over the place where the child was. When they saw that the star had stopped, they were overwhelmed with joy. On entering the house, they saw the child with Mary his mother; and they knelt down and paid him homage. </a:t>
            </a:r>
            <a:endParaRPr lang="en-US" sz="5080" b="1" dirty="0">
              <a:ln>
                <a:solidFill>
                  <a:schemeClr val="bg1"/>
                </a:solidFill>
              </a:ln>
              <a:solidFill>
                <a:schemeClr val="bg1"/>
              </a:solidFill>
            </a:endParaRPr>
          </a:p>
        </p:txBody>
      </p:sp>
    </p:spTree>
    <p:extLst>
      <p:ext uri="{BB962C8B-B14F-4D97-AF65-F5344CB8AC3E}">
        <p14:creationId xmlns:p14="http://schemas.microsoft.com/office/powerpoint/2010/main" val="2704961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991FB-DFCD-679E-599B-BBCE44C7F7E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6500"/>
          <a:stretch/>
        </p:blipFill>
        <p:spPr>
          <a:xfrm rot="16200000" flipV="1">
            <a:off x="2667000" y="-2667000"/>
            <a:ext cx="6858000" cy="12192000"/>
          </a:xfrm>
          <a:prstGeom prst="rect">
            <a:avLst/>
          </a:prstGeom>
        </p:spPr>
      </p:pic>
      <p:sp>
        <p:nvSpPr>
          <p:cNvPr id="3" name="TextBox 2">
            <a:extLst>
              <a:ext uri="{FF2B5EF4-FFF2-40B4-BE49-F238E27FC236}">
                <a16:creationId xmlns:a16="http://schemas.microsoft.com/office/drawing/2014/main" id="{52DF8DF2-C339-AFB0-687B-E77EF374601A}"/>
              </a:ext>
            </a:extLst>
          </p:cNvPr>
          <p:cNvSpPr txBox="1"/>
          <p:nvPr/>
        </p:nvSpPr>
        <p:spPr>
          <a:xfrm>
            <a:off x="3810000" y="609600"/>
            <a:ext cx="7698104" cy="5109091"/>
          </a:xfrm>
          <a:prstGeom prst="rect">
            <a:avLst/>
          </a:prstGeom>
          <a:noFill/>
        </p:spPr>
        <p:txBody>
          <a:bodyPr wrap="square">
            <a:spAutoFit/>
          </a:bodyPr>
          <a:lstStyle/>
          <a:p>
            <a:r>
              <a:rPr lang="en-US" sz="4400" i="1" dirty="0">
                <a:ln>
                  <a:solidFill>
                    <a:schemeClr val="bg1"/>
                  </a:solidFill>
                </a:ln>
                <a:solidFill>
                  <a:schemeClr val="bg1"/>
                </a:solidFill>
              </a:rPr>
              <a:t>Then, opening their treasure-chests, they offered him gifts of gold, frankincense, and myrrh. And having been warned in a dream not to return to Herod, they left for their own country by another road. </a:t>
            </a:r>
          </a:p>
          <a:p>
            <a:endParaRPr lang="en-US" sz="1800" i="1" dirty="0">
              <a:ln>
                <a:solidFill>
                  <a:schemeClr val="bg1"/>
                </a:solidFill>
              </a:ln>
            </a:endParaRPr>
          </a:p>
        </p:txBody>
      </p:sp>
    </p:spTree>
    <p:extLst>
      <p:ext uri="{BB962C8B-B14F-4D97-AF65-F5344CB8AC3E}">
        <p14:creationId xmlns:p14="http://schemas.microsoft.com/office/powerpoint/2010/main" val="357415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0F76A-B942-EAB4-CF81-D37876E2C77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6500"/>
          <a:stretch/>
        </p:blipFill>
        <p:spPr>
          <a:xfrm rot="16200000" flipV="1">
            <a:off x="2667000" y="-2667000"/>
            <a:ext cx="6858000" cy="12192000"/>
          </a:xfrm>
          <a:prstGeom prst="rect">
            <a:avLst/>
          </a:prstGeom>
        </p:spPr>
      </p:pic>
      <p:sp>
        <p:nvSpPr>
          <p:cNvPr id="3" name="TextBox 2">
            <a:extLst>
              <a:ext uri="{FF2B5EF4-FFF2-40B4-BE49-F238E27FC236}">
                <a16:creationId xmlns:a16="http://schemas.microsoft.com/office/drawing/2014/main" id="{8108A459-CA3E-38A1-17BD-1035B5CC4D45}"/>
              </a:ext>
            </a:extLst>
          </p:cNvPr>
          <p:cNvSpPr txBox="1"/>
          <p:nvPr/>
        </p:nvSpPr>
        <p:spPr>
          <a:xfrm>
            <a:off x="4876800" y="2653403"/>
            <a:ext cx="6097904" cy="1551194"/>
          </a:xfrm>
          <a:prstGeom prst="rect">
            <a:avLst/>
          </a:prstGeom>
          <a:noFill/>
        </p:spPr>
        <p:txBody>
          <a:bodyPr wrap="square">
            <a:spAutoFit/>
          </a:bodyPr>
          <a:lstStyle/>
          <a:p>
            <a:pPr algn="ctr"/>
            <a:r>
              <a:rPr lang="en-US" sz="4400" i="1" dirty="0">
                <a:ln>
                  <a:solidFill>
                    <a:schemeClr val="bg1"/>
                  </a:solidFill>
                </a:ln>
                <a:solidFill>
                  <a:schemeClr val="bg1"/>
                </a:solidFill>
              </a:rPr>
              <a:t>The word of the Lord.</a:t>
            </a:r>
          </a:p>
          <a:p>
            <a:pPr algn="ctr"/>
            <a:r>
              <a:rPr lang="en-US" sz="5080" b="1" dirty="0">
                <a:ln>
                  <a:solidFill>
                    <a:schemeClr val="bg1"/>
                  </a:solidFill>
                </a:ln>
                <a:solidFill>
                  <a:schemeClr val="bg1"/>
                </a:solidFill>
              </a:rPr>
              <a:t>Thanks be to God. </a:t>
            </a:r>
          </a:p>
        </p:txBody>
      </p:sp>
    </p:spTree>
    <p:extLst>
      <p:ext uri="{BB962C8B-B14F-4D97-AF65-F5344CB8AC3E}">
        <p14:creationId xmlns:p14="http://schemas.microsoft.com/office/powerpoint/2010/main" val="4237275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green field&#10;&#10;Description automatically generated">
            <a:extLst>
              <a:ext uri="{FF2B5EF4-FFF2-40B4-BE49-F238E27FC236}">
                <a16:creationId xmlns:a16="http://schemas.microsoft.com/office/drawing/2014/main" id="{7653B316-16EB-428C-96DC-2B4868406D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192000" cy="6980559"/>
          </a:xfrm>
          <a:prstGeom prst="rect">
            <a:avLst/>
          </a:prstGeom>
        </p:spPr>
      </p:pic>
      <p:sp>
        <p:nvSpPr>
          <p:cNvPr id="3" name="TextBox 2"/>
          <p:cNvSpPr txBox="1"/>
          <p:nvPr/>
        </p:nvSpPr>
        <p:spPr>
          <a:xfrm>
            <a:off x="609600" y="457200"/>
            <a:ext cx="10972800" cy="5330690"/>
          </a:xfrm>
          <a:prstGeom prst="rect">
            <a:avLst/>
          </a:prstGeom>
          <a:noFill/>
        </p:spPr>
        <p:txBody>
          <a:bodyPr wrap="square" rtlCol="0">
            <a:spAutoFit/>
          </a:bodyPr>
          <a:lstStyle/>
          <a:p>
            <a:pPr marL="339725" indent="-339725" algn="r"/>
            <a:r>
              <a:rPr lang="en-US" sz="5080" b="1" dirty="0">
                <a:ln>
                  <a:solidFill>
                    <a:schemeClr val="bg1"/>
                  </a:solidFill>
                </a:ln>
                <a:solidFill>
                  <a:schemeClr val="bg1"/>
                </a:solidFill>
              </a:rPr>
              <a:t>EPIPHANY HYMN</a:t>
            </a:r>
          </a:p>
          <a:p>
            <a:pPr marL="339725" indent="-339725" algn="r"/>
            <a:r>
              <a:rPr lang="en-US" sz="4400" i="1" dirty="0">
                <a:ln>
                  <a:solidFill>
                    <a:schemeClr val="bg1"/>
                  </a:solidFill>
                </a:ln>
                <a:solidFill>
                  <a:schemeClr val="bg1"/>
                </a:solidFill>
              </a:rPr>
              <a:t>As with Gladness Men of Old</a:t>
            </a:r>
          </a:p>
          <a:p>
            <a:pPr marL="339725" indent="-339725" algn="r"/>
            <a:r>
              <a:rPr lang="en-US" sz="4400" b="1" dirty="0">
                <a:ln>
                  <a:solidFill>
                    <a:schemeClr val="bg1"/>
                  </a:solidFill>
                </a:ln>
                <a:solidFill>
                  <a:schemeClr val="bg1"/>
                </a:solidFill>
              </a:rPr>
              <a:t>ELW #302 verses 1-3</a:t>
            </a:r>
          </a:p>
          <a:p>
            <a:pPr marL="339725" indent="-339725" algn="r"/>
            <a:endParaRPr lang="en-US" sz="2000" b="1" dirty="0">
              <a:ln>
                <a:solidFill>
                  <a:schemeClr val="bg1"/>
                </a:solidFill>
              </a:ln>
              <a:solidFill>
                <a:schemeClr val="bg1"/>
              </a:solidFill>
            </a:endParaRPr>
          </a:p>
          <a:p>
            <a:pPr marL="339725" indent="-339725" algn="r"/>
            <a:endParaRPr lang="en-US" sz="2000" b="1" dirty="0">
              <a:ln>
                <a:solidFill>
                  <a:schemeClr val="bg1"/>
                </a:solidFill>
              </a:ln>
              <a:solidFill>
                <a:schemeClr val="bg1"/>
              </a:solidFill>
            </a:endParaRPr>
          </a:p>
          <a:p>
            <a:pPr marL="339725" indent="-339725" algn="r"/>
            <a:endParaRPr lang="en-US" sz="2000" b="1" dirty="0">
              <a:ln>
                <a:solidFill>
                  <a:schemeClr val="bg1"/>
                </a:solidFill>
              </a:ln>
              <a:solidFill>
                <a:schemeClr val="bg1"/>
              </a:solidFill>
            </a:endParaRPr>
          </a:p>
          <a:p>
            <a:pPr marL="339725" indent="-339725" algn="r"/>
            <a:endParaRPr lang="en-US" sz="2000" b="1" dirty="0">
              <a:ln>
                <a:solidFill>
                  <a:schemeClr val="bg1"/>
                </a:solidFill>
              </a:ln>
              <a:solidFill>
                <a:schemeClr val="bg1"/>
              </a:solidFill>
            </a:endParaRPr>
          </a:p>
          <a:p>
            <a:pPr marL="339725" indent="-339725" algn="r"/>
            <a:endParaRPr lang="en-US" sz="2000" b="1" dirty="0">
              <a:ln>
                <a:solidFill>
                  <a:schemeClr val="bg1"/>
                </a:solidFill>
              </a:ln>
              <a:solidFill>
                <a:schemeClr val="bg1"/>
              </a:solidFill>
            </a:endParaRPr>
          </a:p>
          <a:p>
            <a:pPr algn="r"/>
            <a:r>
              <a:rPr lang="en-US" sz="5080" b="1" dirty="0">
                <a:ln>
                  <a:solidFill>
                    <a:schemeClr val="bg1"/>
                  </a:solidFill>
                </a:ln>
                <a:solidFill>
                  <a:schemeClr val="bg1"/>
                </a:solidFill>
              </a:rPr>
              <a:t>As with gladness men of old </a:t>
            </a:r>
          </a:p>
          <a:p>
            <a:pPr algn="r"/>
            <a:r>
              <a:rPr lang="en-US" sz="5080" b="1" dirty="0">
                <a:ln>
                  <a:solidFill>
                    <a:schemeClr val="bg1"/>
                  </a:solidFill>
                </a:ln>
                <a:solidFill>
                  <a:schemeClr val="bg1"/>
                </a:solidFill>
              </a:rPr>
              <a:t>did the guiding star behold; </a:t>
            </a:r>
          </a:p>
        </p:txBody>
      </p:sp>
    </p:spTree>
    <p:extLst>
      <p:ext uri="{BB962C8B-B14F-4D97-AF65-F5344CB8AC3E}">
        <p14:creationId xmlns:p14="http://schemas.microsoft.com/office/powerpoint/2010/main" val="132382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green field&#10;&#10;Description automatically generated">
            <a:extLst>
              <a:ext uri="{FF2B5EF4-FFF2-40B4-BE49-F238E27FC236}">
                <a16:creationId xmlns:a16="http://schemas.microsoft.com/office/drawing/2014/main" id="{55A5B41E-A412-4003-A30E-0D9FA5619C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192000" cy="6980559"/>
          </a:xfrm>
          <a:prstGeom prst="rect">
            <a:avLst/>
          </a:prstGeom>
        </p:spPr>
      </p:pic>
      <p:sp>
        <p:nvSpPr>
          <p:cNvPr id="3" name="TextBox 2"/>
          <p:cNvSpPr txBox="1"/>
          <p:nvPr/>
        </p:nvSpPr>
        <p:spPr>
          <a:xfrm>
            <a:off x="533400" y="1524000"/>
            <a:ext cx="11125200" cy="3527119"/>
          </a:xfrm>
          <a:prstGeom prst="rect">
            <a:avLst/>
          </a:prstGeom>
          <a:noFill/>
        </p:spPr>
        <p:txBody>
          <a:bodyPr wrap="square" rtlCol="0">
            <a:spAutoFit/>
          </a:bodyPr>
          <a:lstStyle/>
          <a:p>
            <a:pPr algn="r"/>
            <a:r>
              <a:rPr lang="en-US" sz="5080" b="1" dirty="0">
                <a:ln>
                  <a:solidFill>
                    <a:schemeClr val="bg1"/>
                  </a:solidFill>
                </a:ln>
                <a:solidFill>
                  <a:schemeClr val="bg1"/>
                </a:solidFill>
              </a:rPr>
              <a:t>as with joy they hailed its light, </a:t>
            </a:r>
          </a:p>
          <a:p>
            <a:pPr algn="r"/>
            <a:r>
              <a:rPr lang="en-US" sz="5080" b="1" dirty="0">
                <a:ln>
                  <a:solidFill>
                    <a:schemeClr val="bg1"/>
                  </a:solidFill>
                </a:ln>
                <a:solidFill>
                  <a:schemeClr val="bg1"/>
                </a:solidFill>
              </a:rPr>
              <a:t>leading onward, beaming bright; </a:t>
            </a:r>
            <a:endParaRPr lang="en-US" sz="5080" b="1" dirty="0">
              <a:ln>
                <a:solidFill>
                  <a:schemeClr val="tx1"/>
                </a:solidFill>
              </a:ln>
            </a:endParaRPr>
          </a:p>
          <a:p>
            <a:pPr algn="r"/>
            <a:r>
              <a:rPr lang="en-US" sz="5080" b="1" dirty="0">
                <a:ln>
                  <a:solidFill>
                    <a:schemeClr val="bg1"/>
                  </a:solidFill>
                </a:ln>
                <a:solidFill>
                  <a:schemeClr val="bg1"/>
                </a:solidFill>
              </a:rPr>
              <a:t>so, most gracious Lord, may we evermore be led by thee.</a:t>
            </a:r>
          </a:p>
          <a:p>
            <a:endParaRPr lang="en-US" sz="2000" b="1" dirty="0">
              <a:ln>
                <a:solidFill>
                  <a:schemeClr val="tx1"/>
                </a:solidFill>
              </a:ln>
            </a:endParaRPr>
          </a:p>
        </p:txBody>
      </p:sp>
    </p:spTree>
    <p:extLst>
      <p:ext uri="{BB962C8B-B14F-4D97-AF65-F5344CB8AC3E}">
        <p14:creationId xmlns:p14="http://schemas.microsoft.com/office/powerpoint/2010/main" val="1440679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green field&#10;&#10;Description automatically generated">
            <a:extLst>
              <a:ext uri="{FF2B5EF4-FFF2-40B4-BE49-F238E27FC236}">
                <a16:creationId xmlns:a16="http://schemas.microsoft.com/office/drawing/2014/main" id="{0754CD4D-B2C1-4300-9B69-E9C6E9AA37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22559"/>
            <a:ext cx="12192000" cy="6980559"/>
          </a:xfrm>
          <a:prstGeom prst="rect">
            <a:avLst/>
          </a:prstGeom>
        </p:spPr>
      </p:pic>
      <p:sp>
        <p:nvSpPr>
          <p:cNvPr id="3" name="Rectangle 2">
            <a:extLst>
              <a:ext uri="{FF2B5EF4-FFF2-40B4-BE49-F238E27FC236}">
                <a16:creationId xmlns:a16="http://schemas.microsoft.com/office/drawing/2014/main" id="{8111A8AE-C246-4569-99F6-DC15772377FE}"/>
              </a:ext>
            </a:extLst>
          </p:cNvPr>
          <p:cNvSpPr/>
          <p:nvPr/>
        </p:nvSpPr>
        <p:spPr>
          <a:xfrm>
            <a:off x="990600" y="1037576"/>
            <a:ext cx="10668000" cy="4782848"/>
          </a:xfrm>
          <a:prstGeom prst="rect">
            <a:avLst/>
          </a:prstGeom>
        </p:spPr>
        <p:txBody>
          <a:bodyPr wrap="square">
            <a:spAutoFit/>
          </a:bodyPr>
          <a:lstStyle/>
          <a:p>
            <a:pPr algn="r"/>
            <a:r>
              <a:rPr lang="en-US" sz="5080" b="1" dirty="0">
                <a:ln>
                  <a:solidFill>
                    <a:schemeClr val="bg1"/>
                  </a:solidFill>
                </a:ln>
                <a:solidFill>
                  <a:schemeClr val="bg1"/>
                </a:solidFill>
              </a:rPr>
              <a:t>As with joyful steps they sped, </a:t>
            </a:r>
          </a:p>
          <a:p>
            <a:pPr algn="r"/>
            <a:r>
              <a:rPr lang="en-US" sz="5080" b="1" dirty="0">
                <a:ln>
                  <a:solidFill>
                    <a:schemeClr val="bg1"/>
                  </a:solidFill>
                </a:ln>
                <a:solidFill>
                  <a:schemeClr val="bg1"/>
                </a:solidFill>
              </a:rPr>
              <a:t>Savior, to thy lowly bed, </a:t>
            </a:r>
          </a:p>
          <a:p>
            <a:pPr algn="r"/>
            <a:r>
              <a:rPr lang="en-US" sz="5080" b="1" dirty="0">
                <a:ln>
                  <a:solidFill>
                    <a:schemeClr val="bg1"/>
                  </a:solidFill>
                </a:ln>
                <a:solidFill>
                  <a:schemeClr val="bg1"/>
                </a:solidFill>
              </a:rPr>
              <a:t>there to bend the knee before </a:t>
            </a:r>
          </a:p>
          <a:p>
            <a:pPr algn="r"/>
            <a:r>
              <a:rPr lang="en-US" sz="5080" b="1" dirty="0">
                <a:ln>
                  <a:solidFill>
                    <a:schemeClr val="bg1"/>
                  </a:solidFill>
                </a:ln>
                <a:solidFill>
                  <a:schemeClr val="bg1"/>
                </a:solidFill>
              </a:rPr>
              <a:t>thee, whom </a:t>
            </a:r>
            <a:r>
              <a:rPr lang="en-US" sz="5080" b="1" dirty="0" err="1">
                <a:ln>
                  <a:solidFill>
                    <a:schemeClr val="bg1"/>
                  </a:solidFill>
                </a:ln>
                <a:solidFill>
                  <a:schemeClr val="bg1"/>
                </a:solidFill>
              </a:rPr>
              <a:t>heav’n</a:t>
            </a:r>
            <a:r>
              <a:rPr lang="en-US" sz="5080" b="1" dirty="0">
                <a:ln>
                  <a:solidFill>
                    <a:schemeClr val="bg1"/>
                  </a:solidFill>
                </a:ln>
                <a:solidFill>
                  <a:schemeClr val="bg1"/>
                </a:solidFill>
              </a:rPr>
              <a:t> and earth adore; </a:t>
            </a:r>
          </a:p>
          <a:p>
            <a:pPr algn="r"/>
            <a:r>
              <a:rPr lang="en-US" sz="5080" b="1" dirty="0">
                <a:ln>
                  <a:solidFill>
                    <a:schemeClr val="bg1"/>
                  </a:solidFill>
                </a:ln>
                <a:solidFill>
                  <a:schemeClr val="bg1"/>
                </a:solidFill>
              </a:rPr>
              <a:t>so may we with willing feet </a:t>
            </a:r>
          </a:p>
          <a:p>
            <a:pPr algn="r"/>
            <a:r>
              <a:rPr lang="en-US" sz="5080" b="1" dirty="0">
                <a:ln>
                  <a:solidFill>
                    <a:schemeClr val="bg1"/>
                  </a:solidFill>
                </a:ln>
                <a:solidFill>
                  <a:schemeClr val="bg1"/>
                </a:solidFill>
              </a:rPr>
              <a:t>ever seek thy mercy seat.</a:t>
            </a:r>
          </a:p>
        </p:txBody>
      </p:sp>
    </p:spTree>
    <p:extLst>
      <p:ext uri="{BB962C8B-B14F-4D97-AF65-F5344CB8AC3E}">
        <p14:creationId xmlns:p14="http://schemas.microsoft.com/office/powerpoint/2010/main" val="1327068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green field&#10;&#10;Description automatically generated">
            <a:extLst>
              <a:ext uri="{FF2B5EF4-FFF2-40B4-BE49-F238E27FC236}">
                <a16:creationId xmlns:a16="http://schemas.microsoft.com/office/drawing/2014/main" id="{207061B4-5782-4963-A1AA-4518BFE5726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192000" cy="6980559"/>
          </a:xfrm>
          <a:prstGeom prst="rect">
            <a:avLst/>
          </a:prstGeom>
        </p:spPr>
      </p:pic>
      <p:sp>
        <p:nvSpPr>
          <p:cNvPr id="3" name="TextBox 2"/>
          <p:cNvSpPr txBox="1"/>
          <p:nvPr/>
        </p:nvSpPr>
        <p:spPr>
          <a:xfrm>
            <a:off x="533400" y="381000"/>
            <a:ext cx="11125200" cy="6013954"/>
          </a:xfrm>
          <a:prstGeom prst="rect">
            <a:avLst/>
          </a:prstGeom>
          <a:noFill/>
        </p:spPr>
        <p:txBody>
          <a:bodyPr wrap="square" rtlCol="0">
            <a:spAutoFit/>
          </a:bodyPr>
          <a:lstStyle/>
          <a:p>
            <a:pPr algn="r"/>
            <a:r>
              <a:rPr lang="en-US" sz="5080" b="1" dirty="0">
                <a:ln>
                  <a:solidFill>
                    <a:schemeClr val="bg1"/>
                  </a:solidFill>
                </a:ln>
                <a:solidFill>
                  <a:schemeClr val="bg1"/>
                </a:solidFill>
              </a:rPr>
              <a:t>As they offered gifts most rare </a:t>
            </a:r>
          </a:p>
          <a:p>
            <a:pPr algn="r"/>
            <a:r>
              <a:rPr lang="en-US" sz="5080" b="1" dirty="0">
                <a:ln>
                  <a:solidFill>
                    <a:schemeClr val="bg1"/>
                  </a:solidFill>
                </a:ln>
                <a:solidFill>
                  <a:schemeClr val="bg1"/>
                </a:solidFill>
              </a:rPr>
              <a:t>at thy cradle, rude and bare, </a:t>
            </a:r>
          </a:p>
          <a:p>
            <a:pPr algn="r"/>
            <a:r>
              <a:rPr lang="en-US" sz="5080" b="1" dirty="0">
                <a:ln>
                  <a:solidFill>
                    <a:schemeClr val="bg1"/>
                  </a:solidFill>
                </a:ln>
                <a:solidFill>
                  <a:schemeClr val="bg1"/>
                </a:solidFill>
              </a:rPr>
              <a:t>so may we with holy joy, </a:t>
            </a:r>
          </a:p>
          <a:p>
            <a:pPr algn="r"/>
            <a:r>
              <a:rPr lang="en-US" sz="5080" b="1" dirty="0">
                <a:ln>
                  <a:solidFill>
                    <a:schemeClr val="bg1"/>
                  </a:solidFill>
                </a:ln>
                <a:solidFill>
                  <a:schemeClr val="bg1"/>
                </a:solidFill>
              </a:rPr>
              <a:t>pure and free from sin’s alloy, </a:t>
            </a:r>
          </a:p>
          <a:p>
            <a:pPr algn="r"/>
            <a:r>
              <a:rPr lang="en-US" sz="5080" b="1" dirty="0">
                <a:ln>
                  <a:solidFill>
                    <a:schemeClr val="bg1"/>
                  </a:solidFill>
                </a:ln>
                <a:solidFill>
                  <a:schemeClr val="bg1"/>
                </a:solidFill>
              </a:rPr>
              <a:t>all our costliest treasures bring, </a:t>
            </a:r>
          </a:p>
          <a:p>
            <a:pPr algn="r"/>
            <a:r>
              <a:rPr lang="en-US" sz="5080" b="1" dirty="0">
                <a:ln>
                  <a:solidFill>
                    <a:schemeClr val="bg1"/>
                  </a:solidFill>
                </a:ln>
                <a:solidFill>
                  <a:schemeClr val="bg1"/>
                </a:solidFill>
              </a:rPr>
              <a:t>Christ, to thee, our heav’nly king.</a:t>
            </a:r>
          </a:p>
          <a:p>
            <a:pPr algn="r"/>
            <a:endParaRPr lang="en-US" sz="4000" b="1" dirty="0">
              <a:ln>
                <a:solidFill>
                  <a:schemeClr val="bg1"/>
                </a:solidFill>
              </a:ln>
              <a:solidFill>
                <a:schemeClr val="bg1"/>
              </a:solidFill>
            </a:endParaRPr>
          </a:p>
          <a:p>
            <a:pPr algn="r"/>
            <a:r>
              <a:rPr lang="en-US" sz="2000" dirty="0">
                <a:ln>
                  <a:solidFill>
                    <a:schemeClr val="bg1"/>
                  </a:solidFill>
                </a:ln>
                <a:solidFill>
                  <a:schemeClr val="bg1"/>
                </a:solidFill>
              </a:rPr>
              <a:t>Text: William C. Dix, 1837-1898, alt.  Music: Conrad Kocher, 1786-1872</a:t>
            </a:r>
          </a:p>
          <a:p>
            <a:pPr algn="r"/>
            <a:r>
              <a:rPr lang="en-US" sz="2000" dirty="0">
                <a:ln>
                  <a:solidFill>
                    <a:schemeClr val="bg1"/>
                  </a:solidFill>
                </a:ln>
                <a:solidFill>
                  <a:schemeClr val="bg1"/>
                </a:solidFill>
              </a:rPr>
              <a:t>Hymn is in Public Domain.</a:t>
            </a:r>
          </a:p>
        </p:txBody>
      </p:sp>
    </p:spTree>
    <p:extLst>
      <p:ext uri="{BB962C8B-B14F-4D97-AF65-F5344CB8AC3E}">
        <p14:creationId xmlns:p14="http://schemas.microsoft.com/office/powerpoint/2010/main" val="2538196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894B46-53C5-7BC3-8966-73F603C2966D}"/>
              </a:ext>
            </a:extLst>
          </p:cNvPr>
          <p:cNvSpPr txBox="1"/>
          <p:nvPr/>
        </p:nvSpPr>
        <p:spPr>
          <a:xfrm>
            <a:off x="1248112" y="6043817"/>
            <a:ext cx="10802679" cy="2166747"/>
          </a:xfrm>
          <a:prstGeom prst="rect">
            <a:avLst/>
          </a:prstGeom>
          <a:noFill/>
        </p:spPr>
        <p:txBody>
          <a:bodyPr wrap="square">
            <a:spAutoFit/>
          </a:bodyPr>
          <a:lstStyle/>
          <a:p>
            <a:pPr algn="ctr"/>
            <a:endParaRPr lang="en-US" sz="2000" dirty="0">
              <a:ln>
                <a:solidFill>
                  <a:schemeClr val="bg1"/>
                </a:solidFill>
              </a:ln>
              <a:solidFill>
                <a:schemeClr val="bg1"/>
              </a:solidFill>
              <a:effectLst>
                <a:outerShdw blurRad="50800" dist="38100" dir="2700000" algn="tl" rotWithShape="0">
                  <a:prstClr val="black">
                    <a:alpha val="40000"/>
                  </a:prstClr>
                </a:outerShdw>
              </a:effectLst>
            </a:endParaRPr>
          </a:p>
          <a:p>
            <a:pPr algn="ctr"/>
            <a:endParaRPr lang="en-US" sz="2000" dirty="0">
              <a:ln>
                <a:solidFill>
                  <a:schemeClr val="bg1"/>
                </a:solidFill>
              </a:ln>
              <a:solidFill>
                <a:schemeClr val="bg1"/>
              </a:solidFill>
              <a:effectLst>
                <a:outerShdw blurRad="50800" dist="38100" dir="2700000" algn="tl" rotWithShape="0">
                  <a:prstClr val="black">
                    <a:alpha val="40000"/>
                  </a:prstClr>
                </a:outerShdw>
              </a:effectLst>
            </a:endParaRPr>
          </a:p>
          <a:p>
            <a:pPr algn="ctr"/>
            <a:endParaRPr lang="en-US" sz="5080" dirty="0">
              <a:ln>
                <a:solidFill>
                  <a:schemeClr val="bg1"/>
                </a:solidFill>
              </a:ln>
              <a:solidFill>
                <a:schemeClr val="bg1"/>
              </a:solidFill>
              <a:effectLst>
                <a:outerShdw blurRad="50800" dist="38100" dir="2700000" algn="tl" rotWithShape="0">
                  <a:prstClr val="black">
                    <a:alpha val="40000"/>
                  </a:prstClr>
                </a:outerShdw>
              </a:effectLst>
            </a:endParaRPr>
          </a:p>
          <a:p>
            <a:pPr algn="ctr"/>
            <a:endParaRPr lang="en-US" sz="4400" dirty="0">
              <a:ln>
                <a:solidFill>
                  <a:schemeClr val="bg1"/>
                </a:solidFill>
              </a:ln>
              <a:solidFill>
                <a:schemeClr val="bg1"/>
              </a:solidFill>
              <a:effectLst>
                <a:outerShdw blurRad="50800" dist="38100" dir="2700000" algn="tl" rotWithShape="0">
                  <a:prstClr val="black">
                    <a:alpha val="40000"/>
                  </a:prstClr>
                </a:outerShdw>
              </a:effectLst>
            </a:endParaRPr>
          </a:p>
        </p:txBody>
      </p:sp>
      <p:pic>
        <p:nvPicPr>
          <p:cNvPr id="5" name="Picture 4" descr="A picture containing table, cake, white, cut&#10;&#10;Description automatically generated">
            <a:extLst>
              <a:ext uri="{FF2B5EF4-FFF2-40B4-BE49-F238E27FC236}">
                <a16:creationId xmlns:a16="http://schemas.microsoft.com/office/drawing/2014/main" id="{B99EF942-88AE-46C2-76FC-20FDB073C0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a:ln>
            <a:noFill/>
          </a:ln>
        </p:spPr>
      </p:pic>
      <p:pic>
        <p:nvPicPr>
          <p:cNvPr id="2" name="Picture 1" descr="A picture containing snow, man, food, laying&#10;&#10;Description automatically generated">
            <a:extLst>
              <a:ext uri="{FF2B5EF4-FFF2-40B4-BE49-F238E27FC236}">
                <a16:creationId xmlns:a16="http://schemas.microsoft.com/office/drawing/2014/main" id="{823AB317-E1BE-C546-258D-461C9666DEA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9061" y="-462579"/>
            <a:ext cx="13011062" cy="8050797"/>
          </a:xfrm>
          <a:prstGeom prst="rect">
            <a:avLst/>
          </a:prstGeom>
        </p:spPr>
      </p:pic>
      <p:sp>
        <p:nvSpPr>
          <p:cNvPr id="4" name="TextBox 3">
            <a:extLst>
              <a:ext uri="{FF2B5EF4-FFF2-40B4-BE49-F238E27FC236}">
                <a16:creationId xmlns:a16="http://schemas.microsoft.com/office/drawing/2014/main" id="{DCF11606-544C-D77B-D655-2B5C2C251044}"/>
              </a:ext>
            </a:extLst>
          </p:cNvPr>
          <p:cNvSpPr txBox="1"/>
          <p:nvPr/>
        </p:nvSpPr>
        <p:spPr>
          <a:xfrm>
            <a:off x="872709" y="1162871"/>
            <a:ext cx="10615024" cy="6500241"/>
          </a:xfrm>
          <a:prstGeom prst="rect">
            <a:avLst/>
          </a:prstGeom>
          <a:noFill/>
        </p:spPr>
        <p:txBody>
          <a:bodyPr wrap="square">
            <a:spAutoFit/>
          </a:bodyPr>
          <a:lstStyle/>
          <a:p>
            <a:pPr algn="ctr"/>
            <a:r>
              <a:rPr lang="en-US" sz="508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Sunday, September 18</a:t>
            </a:r>
          </a:p>
          <a:p>
            <a:pPr algn="ctr"/>
            <a:r>
              <a:rPr lang="en-US" sz="44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6:00 pm – “Sundays @ 6” Faith Formation</a:t>
            </a:r>
          </a:p>
          <a:p>
            <a:pPr algn="ctr"/>
            <a:r>
              <a:rPr lang="en-US" sz="44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On Zoom</a:t>
            </a:r>
          </a:p>
          <a:p>
            <a:pPr algn="ctr"/>
            <a:endParaRPr lang="en-US" sz="44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endParaRPr>
          </a:p>
          <a:p>
            <a:pPr algn="ctr"/>
            <a:r>
              <a:rPr lang="en-US" sz="508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Wednesday, September 21</a:t>
            </a:r>
          </a:p>
          <a:p>
            <a:pPr algn="ctr"/>
            <a:r>
              <a:rPr lang="en-US" sz="44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7:00 pm – Choir Practice</a:t>
            </a:r>
          </a:p>
          <a:p>
            <a:pPr algn="ctr"/>
            <a:endParaRPr lang="en-US" sz="4400" dirty="0">
              <a:ln>
                <a:solidFill>
                  <a:schemeClr val="bg1"/>
                </a:solidFill>
              </a:ln>
              <a:solidFill>
                <a:schemeClr val="bg1"/>
              </a:solidFill>
              <a:effectLst>
                <a:outerShdw blurRad="50800" dist="38100" dir="2700000" algn="tl" rotWithShape="0">
                  <a:prstClr val="black">
                    <a:alpha val="40000"/>
                  </a:prstClr>
                </a:outerShdw>
              </a:effectLst>
            </a:endParaRPr>
          </a:p>
          <a:p>
            <a:pPr algn="ctr"/>
            <a:endParaRPr lang="en-US" sz="4400" dirty="0">
              <a:ln>
                <a:solidFill>
                  <a:schemeClr val="bg1"/>
                </a:solidFill>
              </a:ln>
              <a:solidFill>
                <a:schemeClr val="bg1"/>
              </a:solidFill>
              <a:effectLst>
                <a:outerShdw blurRad="50800" dist="38100" dir="2700000" algn="tl" rotWithShape="0">
                  <a:prstClr val="black">
                    <a:alpha val="40000"/>
                  </a:prstClr>
                </a:outerShdw>
              </a:effectLst>
            </a:endParaRPr>
          </a:p>
          <a:p>
            <a:pPr algn="ctr"/>
            <a:endParaRPr lang="en-US" sz="5080" b="1" dirty="0">
              <a:ln>
                <a:solidFill>
                  <a:schemeClr val="bg1"/>
                </a:solidFill>
              </a:ln>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99372128"/>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33400" y="304800"/>
            <a:ext cx="11049000" cy="4647426"/>
          </a:xfrm>
          <a:prstGeom prst="rect">
            <a:avLst/>
          </a:prstGeom>
          <a:noFill/>
        </p:spPr>
        <p:txBody>
          <a:bodyPr wrap="square" rtlCol="0">
            <a:spAutoFit/>
          </a:bodyPr>
          <a:lstStyle/>
          <a:p>
            <a:pPr algn="ctr"/>
            <a:r>
              <a:rPr lang="en-US" sz="4000" b="1" dirty="0"/>
              <a:t>LENT– The Season of Turning to God</a:t>
            </a:r>
          </a:p>
          <a:p>
            <a:r>
              <a:rPr lang="en-US" sz="3200" dirty="0"/>
              <a:t>Lent marks the 40 days plus six Sundays before Easter, recalling Jesus’ forty days in the wilderness preceding the beginning of his ministry.  We too enter a wilderness time of confession, repentance, and renewal of faith. We make our worship place plain, we forego Alleluias, and we practice the traditional Lenten disciplines of prayer, fasting, and almsgiving, or service to others. The days lengthen in light even as we follow our Lord to Jerusalem, and to the cross. </a:t>
            </a:r>
          </a:p>
        </p:txBody>
      </p:sp>
      <p:sp>
        <p:nvSpPr>
          <p:cNvPr id="2" name="Rectangle 1">
            <a:extLst>
              <a:ext uri="{FF2B5EF4-FFF2-40B4-BE49-F238E27FC236}">
                <a16:creationId xmlns:a16="http://schemas.microsoft.com/office/drawing/2014/main" id="{30B6556A-8703-3875-06AE-F43219188DE1}"/>
              </a:ext>
            </a:extLst>
          </p:cNvPr>
          <p:cNvSpPr/>
          <p:nvPr/>
        </p:nvSpPr>
        <p:spPr>
          <a:xfrm>
            <a:off x="1561451" y="5181600"/>
            <a:ext cx="807843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Placing of the Lenten Purple</a:t>
            </a:r>
          </a:p>
        </p:txBody>
      </p:sp>
    </p:spTree>
    <p:extLst>
      <p:ext uri="{BB962C8B-B14F-4D97-AF65-F5344CB8AC3E}">
        <p14:creationId xmlns:p14="http://schemas.microsoft.com/office/powerpoint/2010/main" val="3304944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st week I heard Margaret Feinburg talking about Lent on the Catalyst ..."/>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219200" y="4724400"/>
            <a:ext cx="9800825" cy="1200329"/>
          </a:xfrm>
          <a:prstGeom prst="rect">
            <a:avLst/>
          </a:prstGeom>
          <a:noFill/>
        </p:spPr>
        <p:txBody>
          <a:bodyPr wrap="none" lIns="91440" tIns="45720" rIns="91440" bIns="45720">
            <a:spAutoFit/>
          </a:bodyPr>
          <a:lstStyle/>
          <a:p>
            <a:pPr algn="ctr"/>
            <a:r>
              <a:rPr lang="en-US" sz="7200" b="1" dirty="0">
                <a:ln w="10160">
                  <a:solidFill>
                    <a:schemeClr val="bg1"/>
                  </a:solidFill>
                  <a:prstDash val="solid"/>
                </a:ln>
                <a:solidFill>
                  <a:srgbClr val="FFFFFF"/>
                </a:solidFill>
                <a:effectLst>
                  <a:outerShdw blurRad="38100" dist="22860" dir="5400000" algn="tl" rotWithShape="0">
                    <a:srgbClr val="000000">
                      <a:alpha val="30000"/>
                    </a:srgbClr>
                  </a:outerShdw>
                </a:effectLst>
              </a:rPr>
              <a:t>Season of Turning to God</a:t>
            </a:r>
          </a:p>
        </p:txBody>
      </p:sp>
    </p:spTree>
    <p:extLst>
      <p:ext uri="{BB962C8B-B14F-4D97-AF65-F5344CB8AC3E}">
        <p14:creationId xmlns:p14="http://schemas.microsoft.com/office/powerpoint/2010/main" val="3361657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abric, curtain, rug&#10;&#10;Description automatically generated">
            <a:extLst>
              <a:ext uri="{FF2B5EF4-FFF2-40B4-BE49-F238E27FC236}">
                <a16:creationId xmlns:a16="http://schemas.microsoft.com/office/drawing/2014/main" id="{3CED8594-99FD-43E0-AC04-1C40C39432D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21771"/>
            <a:ext cx="12192000" cy="6903720"/>
          </a:xfrm>
          <a:prstGeom prst="rect">
            <a:avLst/>
          </a:prstGeom>
        </p:spPr>
      </p:pic>
      <p:sp>
        <p:nvSpPr>
          <p:cNvPr id="3" name="TextBox 2"/>
          <p:cNvSpPr txBox="1"/>
          <p:nvPr/>
        </p:nvSpPr>
        <p:spPr>
          <a:xfrm>
            <a:off x="571500" y="152400"/>
            <a:ext cx="11049000" cy="5789277"/>
          </a:xfrm>
          <a:prstGeom prst="rect">
            <a:avLst/>
          </a:prstGeom>
          <a:noFill/>
        </p:spPr>
        <p:txBody>
          <a:bodyPr wrap="square" rtlCol="0">
            <a:spAutoFit/>
          </a:bodyPr>
          <a:lstStyle/>
          <a:p>
            <a:pPr algn="ctr"/>
            <a:r>
              <a:rPr lang="en-US" sz="5080" b="1" dirty="0">
                <a:ln>
                  <a:solidFill>
                    <a:schemeClr val="bg1"/>
                  </a:solidFill>
                </a:ln>
                <a:solidFill>
                  <a:schemeClr val="bg1"/>
                </a:solidFill>
              </a:rPr>
              <a:t>READING</a:t>
            </a:r>
          </a:p>
          <a:p>
            <a:pPr algn="ctr"/>
            <a:r>
              <a:rPr lang="en-US" sz="4400" i="1" dirty="0">
                <a:ln>
                  <a:solidFill>
                    <a:schemeClr val="bg1"/>
                  </a:solidFill>
                </a:ln>
                <a:solidFill>
                  <a:schemeClr val="bg1"/>
                </a:solidFill>
              </a:rPr>
              <a:t>Psalm 51:10-12, 15-17</a:t>
            </a:r>
          </a:p>
          <a:p>
            <a:pPr algn="ctr"/>
            <a:endParaRPr lang="en-US" sz="2000" i="1" dirty="0">
              <a:ln>
                <a:solidFill>
                  <a:schemeClr val="bg1"/>
                </a:solidFill>
              </a:ln>
              <a:solidFill>
                <a:schemeClr val="bg1"/>
              </a:solidFill>
            </a:endParaRPr>
          </a:p>
          <a:p>
            <a:r>
              <a:rPr lang="en-US" sz="4400" i="1" dirty="0">
                <a:ln>
                  <a:solidFill>
                    <a:schemeClr val="bg1"/>
                  </a:solidFill>
                </a:ln>
                <a:solidFill>
                  <a:schemeClr val="bg1"/>
                </a:solidFill>
              </a:rPr>
              <a:t>Create in me a clean heart, O God, and put a 	new and right spirit within me. </a:t>
            </a:r>
            <a:br>
              <a:rPr lang="en-US" sz="4400" dirty="0">
                <a:ln>
                  <a:solidFill>
                    <a:schemeClr val="bg1"/>
                  </a:solidFill>
                </a:ln>
                <a:solidFill>
                  <a:schemeClr val="bg1"/>
                </a:solidFill>
              </a:rPr>
            </a:br>
            <a:endParaRPr lang="en-US" sz="1500" dirty="0">
              <a:ln>
                <a:solidFill>
                  <a:schemeClr val="bg1"/>
                </a:solidFill>
              </a:ln>
              <a:solidFill>
                <a:schemeClr val="bg1"/>
              </a:solidFill>
            </a:endParaRPr>
          </a:p>
          <a:p>
            <a:r>
              <a:rPr lang="en-US" sz="5080" b="1" dirty="0">
                <a:ln>
                  <a:solidFill>
                    <a:schemeClr val="bg1"/>
                  </a:solidFill>
                </a:ln>
                <a:solidFill>
                  <a:schemeClr val="bg1"/>
                </a:solidFill>
              </a:rPr>
              <a:t>Do not cast me away from your 	presence, and do not take your holy 	spirit from me. </a:t>
            </a:r>
          </a:p>
        </p:txBody>
      </p:sp>
    </p:spTree>
    <p:extLst>
      <p:ext uri="{BB962C8B-B14F-4D97-AF65-F5344CB8AC3E}">
        <p14:creationId xmlns:p14="http://schemas.microsoft.com/office/powerpoint/2010/main" val="791959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abric, curtain, rug&#10;&#10;Description automatically generated">
            <a:extLst>
              <a:ext uri="{FF2B5EF4-FFF2-40B4-BE49-F238E27FC236}">
                <a16:creationId xmlns:a16="http://schemas.microsoft.com/office/drawing/2014/main" id="{B1BAD841-3074-46BF-879F-DDE2F967ED3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21771"/>
            <a:ext cx="12192000" cy="6903720"/>
          </a:xfrm>
          <a:prstGeom prst="rect">
            <a:avLst/>
          </a:prstGeom>
        </p:spPr>
      </p:pic>
      <p:sp>
        <p:nvSpPr>
          <p:cNvPr id="2" name="Rectangle 1"/>
          <p:cNvSpPr/>
          <p:nvPr/>
        </p:nvSpPr>
        <p:spPr>
          <a:xfrm>
            <a:off x="533400" y="562061"/>
            <a:ext cx="11125200" cy="5733877"/>
          </a:xfrm>
          <a:prstGeom prst="rect">
            <a:avLst/>
          </a:prstGeom>
        </p:spPr>
        <p:txBody>
          <a:bodyPr wrap="square">
            <a:spAutoFit/>
          </a:bodyPr>
          <a:lstStyle/>
          <a:p>
            <a:r>
              <a:rPr lang="en-US" sz="4400" i="1" dirty="0">
                <a:ln>
                  <a:solidFill>
                    <a:schemeClr val="bg1"/>
                  </a:solidFill>
                </a:ln>
                <a:solidFill>
                  <a:schemeClr val="bg1"/>
                </a:solidFill>
              </a:rPr>
              <a:t>Restore to me the joy of your salvation, and 	sustain in me a willing spirit. </a:t>
            </a:r>
          </a:p>
          <a:p>
            <a:pPr lvl="0"/>
            <a:endParaRPr lang="en-US" sz="1500" b="1" dirty="0">
              <a:ln>
                <a:solidFill>
                  <a:schemeClr val="bg1"/>
                </a:solidFill>
              </a:ln>
              <a:solidFill>
                <a:schemeClr val="bg1"/>
              </a:solidFill>
            </a:endParaRPr>
          </a:p>
          <a:p>
            <a:pPr lvl="0"/>
            <a:r>
              <a:rPr lang="en-US" sz="5080" b="1" dirty="0">
                <a:ln>
                  <a:solidFill>
                    <a:schemeClr val="bg1"/>
                  </a:solidFill>
                </a:ln>
                <a:solidFill>
                  <a:schemeClr val="bg1"/>
                </a:solidFill>
              </a:rPr>
              <a:t>O Lord, open my lips, and my mouth will 	declare your praise. </a:t>
            </a:r>
          </a:p>
          <a:p>
            <a:pPr lvl="0"/>
            <a:endParaRPr lang="en-US" sz="1500" dirty="0">
              <a:ln>
                <a:solidFill>
                  <a:schemeClr val="bg1"/>
                </a:solidFill>
              </a:ln>
              <a:solidFill>
                <a:schemeClr val="bg1"/>
              </a:solidFill>
            </a:endParaRPr>
          </a:p>
          <a:p>
            <a:pPr lvl="0"/>
            <a:r>
              <a:rPr lang="en-US" sz="4400" i="1" dirty="0">
                <a:ln>
                  <a:solidFill>
                    <a:schemeClr val="bg1"/>
                  </a:solidFill>
                </a:ln>
                <a:solidFill>
                  <a:schemeClr val="bg1"/>
                </a:solidFill>
              </a:rPr>
              <a:t>For you have no delight in sacrifice; if I were to 	give a burnt-offering, you would not be 	pleased. </a:t>
            </a:r>
          </a:p>
          <a:p>
            <a:pPr lvl="0"/>
            <a:endParaRPr lang="en-US" sz="1500" b="1" dirty="0">
              <a:solidFill>
                <a:prstClr val="black"/>
              </a:solidFill>
            </a:endParaRPr>
          </a:p>
        </p:txBody>
      </p:sp>
    </p:spTree>
    <p:extLst>
      <p:ext uri="{BB962C8B-B14F-4D97-AF65-F5344CB8AC3E}">
        <p14:creationId xmlns:p14="http://schemas.microsoft.com/office/powerpoint/2010/main" val="40925199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abric, curtain, rug&#10;&#10;Description automatically generated">
            <a:extLst>
              <a:ext uri="{FF2B5EF4-FFF2-40B4-BE49-F238E27FC236}">
                <a16:creationId xmlns:a16="http://schemas.microsoft.com/office/drawing/2014/main" id="{88E3CE9F-B391-4067-B1A4-3B2B5A43097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21771"/>
            <a:ext cx="12192000" cy="6903720"/>
          </a:xfrm>
          <a:prstGeom prst="rect">
            <a:avLst/>
          </a:prstGeom>
        </p:spPr>
      </p:pic>
      <p:sp>
        <p:nvSpPr>
          <p:cNvPr id="2" name="Rectangle 1">
            <a:extLst>
              <a:ext uri="{FF2B5EF4-FFF2-40B4-BE49-F238E27FC236}">
                <a16:creationId xmlns:a16="http://schemas.microsoft.com/office/drawing/2014/main" id="{1912E6D7-3388-4840-820E-CBBA1F9F954C}"/>
              </a:ext>
            </a:extLst>
          </p:cNvPr>
          <p:cNvSpPr/>
          <p:nvPr/>
        </p:nvSpPr>
        <p:spPr>
          <a:xfrm>
            <a:off x="647700" y="1808556"/>
            <a:ext cx="10896600" cy="3240887"/>
          </a:xfrm>
          <a:prstGeom prst="rect">
            <a:avLst/>
          </a:prstGeom>
        </p:spPr>
        <p:txBody>
          <a:bodyPr wrap="square">
            <a:spAutoFit/>
          </a:bodyPr>
          <a:lstStyle/>
          <a:p>
            <a:pPr lvl="0"/>
            <a:r>
              <a:rPr lang="en-US" sz="5080" b="1" dirty="0">
                <a:ln>
                  <a:solidFill>
                    <a:schemeClr val="bg1"/>
                  </a:solidFill>
                </a:ln>
                <a:solidFill>
                  <a:schemeClr val="bg1"/>
                </a:solidFill>
              </a:rPr>
              <a:t>The sacrifice acceptable to God is a 	broken spirit; </a:t>
            </a:r>
          </a:p>
          <a:p>
            <a:pPr lvl="0"/>
            <a:endParaRPr lang="en-US" sz="1500" b="1" dirty="0">
              <a:ln>
                <a:solidFill>
                  <a:schemeClr val="bg1"/>
                </a:solidFill>
              </a:ln>
              <a:solidFill>
                <a:schemeClr val="bg1"/>
              </a:solidFill>
            </a:endParaRPr>
          </a:p>
          <a:p>
            <a:pPr lvl="0"/>
            <a:r>
              <a:rPr lang="en-US" sz="4400" i="1" dirty="0">
                <a:ln>
                  <a:solidFill>
                    <a:schemeClr val="bg1"/>
                  </a:solidFill>
                </a:ln>
                <a:solidFill>
                  <a:schemeClr val="bg1"/>
                </a:solidFill>
              </a:rPr>
              <a:t>a broken and contrite heart, O God, you will 	not despise.</a:t>
            </a:r>
          </a:p>
        </p:txBody>
      </p:sp>
    </p:spTree>
    <p:extLst>
      <p:ext uri="{BB962C8B-B14F-4D97-AF65-F5344CB8AC3E}">
        <p14:creationId xmlns:p14="http://schemas.microsoft.com/office/powerpoint/2010/main" val="2914682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2C342-0F5A-4865-B59A-29585EAA16C2}"/>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D7AF61F-8885-4B18-B8C2-9E1C3E18AF72}"/>
              </a:ext>
            </a:extLst>
          </p:cNvPr>
          <p:cNvSpPr txBox="1"/>
          <p:nvPr/>
        </p:nvSpPr>
        <p:spPr>
          <a:xfrm>
            <a:off x="609600" y="255822"/>
            <a:ext cx="10972800" cy="6346353"/>
          </a:xfrm>
          <a:prstGeom prst="rect">
            <a:avLst/>
          </a:prstGeom>
          <a:noFill/>
        </p:spPr>
        <p:txBody>
          <a:bodyPr wrap="square">
            <a:spAutoFit/>
          </a:bodyPr>
          <a:lstStyle/>
          <a:p>
            <a:pPr algn="ctr"/>
            <a:r>
              <a:rPr lang="en-US" sz="5080" b="1" dirty="0">
                <a:ln>
                  <a:solidFill>
                    <a:schemeClr val="bg1"/>
                  </a:solidFill>
                </a:ln>
                <a:solidFill>
                  <a:schemeClr val="bg1"/>
                </a:solidFill>
              </a:rPr>
              <a:t>LENTEN HYMN</a:t>
            </a:r>
          </a:p>
          <a:p>
            <a:pPr algn="ctr"/>
            <a:r>
              <a:rPr lang="en-US" sz="5080" i="1" dirty="0">
                <a:ln>
                  <a:solidFill>
                    <a:schemeClr val="bg1"/>
                  </a:solidFill>
                </a:ln>
                <a:solidFill>
                  <a:schemeClr val="bg1"/>
                </a:solidFill>
              </a:rPr>
              <a:t>O Lord, Throughout These Forty Days</a:t>
            </a:r>
          </a:p>
          <a:p>
            <a:pPr algn="ctr"/>
            <a:r>
              <a:rPr lang="en-US" sz="5080" b="1" dirty="0">
                <a:ln>
                  <a:solidFill>
                    <a:schemeClr val="bg1"/>
                  </a:solidFill>
                </a:ln>
                <a:solidFill>
                  <a:schemeClr val="bg1"/>
                </a:solidFill>
              </a:rPr>
              <a:t>ELW #319 (</a:t>
            </a:r>
            <a:r>
              <a:rPr lang="en-US" sz="5080" b="1" dirty="0" err="1">
                <a:ln>
                  <a:solidFill>
                    <a:schemeClr val="bg1"/>
                  </a:solidFill>
                </a:ln>
                <a:solidFill>
                  <a:schemeClr val="bg1"/>
                </a:solidFill>
              </a:rPr>
              <a:t>vv</a:t>
            </a:r>
            <a:r>
              <a:rPr lang="en-US" sz="5080" b="1" dirty="0">
                <a:ln>
                  <a:solidFill>
                    <a:schemeClr val="bg1"/>
                  </a:solidFill>
                </a:ln>
                <a:solidFill>
                  <a:schemeClr val="bg1"/>
                </a:solidFill>
              </a:rPr>
              <a:t> 1-2 &amp; 4)</a:t>
            </a:r>
          </a:p>
          <a:p>
            <a:pPr algn="ctr"/>
            <a:endParaRPr lang="en-US" sz="5080" b="1" dirty="0">
              <a:ln>
                <a:solidFill>
                  <a:schemeClr val="bg1"/>
                </a:solidFill>
              </a:ln>
              <a:solidFill>
                <a:schemeClr val="bg1"/>
              </a:solidFill>
            </a:endParaRPr>
          </a:p>
          <a:p>
            <a:pPr algn="ctr"/>
            <a:r>
              <a:rPr lang="en-US" sz="5080" b="1" dirty="0">
                <a:ln>
                  <a:solidFill>
                    <a:schemeClr val="bg1"/>
                  </a:solidFill>
                </a:ln>
                <a:solidFill>
                  <a:schemeClr val="bg1"/>
                </a:solidFill>
              </a:rPr>
              <a:t>O Lord, throughout these forty days</a:t>
            </a:r>
          </a:p>
          <a:p>
            <a:pPr algn="ctr"/>
            <a:r>
              <a:rPr lang="en-US" sz="5080" b="1" dirty="0">
                <a:ln>
                  <a:solidFill>
                    <a:schemeClr val="bg1"/>
                  </a:solidFill>
                </a:ln>
                <a:solidFill>
                  <a:schemeClr val="bg1"/>
                </a:solidFill>
              </a:rPr>
              <a:t>you prayed and kept the fast;</a:t>
            </a:r>
          </a:p>
          <a:p>
            <a:pPr algn="ctr"/>
            <a:r>
              <a:rPr lang="en-US" sz="5080" b="1" dirty="0">
                <a:ln>
                  <a:solidFill>
                    <a:schemeClr val="bg1"/>
                  </a:solidFill>
                </a:ln>
                <a:solidFill>
                  <a:schemeClr val="bg1"/>
                </a:solidFill>
              </a:rPr>
              <a:t>inspire repentance for our sin,</a:t>
            </a:r>
          </a:p>
          <a:p>
            <a:pPr algn="ctr"/>
            <a:r>
              <a:rPr lang="en-US" sz="5080" b="1" dirty="0">
                <a:ln>
                  <a:solidFill>
                    <a:schemeClr val="bg1"/>
                  </a:solidFill>
                </a:ln>
                <a:solidFill>
                  <a:schemeClr val="bg1"/>
                </a:solidFill>
              </a:rPr>
              <a:t>and free us from our past.</a:t>
            </a:r>
          </a:p>
        </p:txBody>
      </p:sp>
    </p:spTree>
    <p:extLst>
      <p:ext uri="{BB962C8B-B14F-4D97-AF65-F5344CB8AC3E}">
        <p14:creationId xmlns:p14="http://schemas.microsoft.com/office/powerpoint/2010/main" val="4245098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2C342-0F5A-4865-B59A-29585EAA16C2}"/>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D7AF61F-8885-4B18-B8C2-9E1C3E18AF72}"/>
              </a:ext>
            </a:extLst>
          </p:cNvPr>
          <p:cNvSpPr txBox="1"/>
          <p:nvPr/>
        </p:nvSpPr>
        <p:spPr>
          <a:xfrm>
            <a:off x="609600" y="1819327"/>
            <a:ext cx="10972800" cy="3219343"/>
          </a:xfrm>
          <a:prstGeom prst="rect">
            <a:avLst/>
          </a:prstGeom>
          <a:noFill/>
        </p:spPr>
        <p:txBody>
          <a:bodyPr wrap="square">
            <a:spAutoFit/>
          </a:bodyPr>
          <a:lstStyle/>
          <a:p>
            <a:pPr algn="ctr"/>
            <a:r>
              <a:rPr lang="en-US" sz="5080" b="1" dirty="0">
                <a:ln>
                  <a:solidFill>
                    <a:schemeClr val="bg1"/>
                  </a:solidFill>
                </a:ln>
                <a:solidFill>
                  <a:schemeClr val="bg1"/>
                </a:solidFill>
              </a:rPr>
              <a:t>You strove with Satan, and you won;</a:t>
            </a:r>
          </a:p>
          <a:p>
            <a:pPr algn="ctr"/>
            <a:r>
              <a:rPr lang="en-US" sz="5080" b="1" dirty="0">
                <a:ln>
                  <a:solidFill>
                    <a:schemeClr val="bg1"/>
                  </a:solidFill>
                </a:ln>
                <a:solidFill>
                  <a:schemeClr val="bg1"/>
                </a:solidFill>
              </a:rPr>
              <a:t>your faithfulness endured;</a:t>
            </a:r>
          </a:p>
          <a:p>
            <a:pPr algn="ctr"/>
            <a:r>
              <a:rPr lang="en-US" sz="5080" b="1" dirty="0">
                <a:ln>
                  <a:solidFill>
                    <a:schemeClr val="bg1"/>
                  </a:solidFill>
                </a:ln>
                <a:solidFill>
                  <a:schemeClr val="bg1"/>
                </a:solidFill>
              </a:rPr>
              <a:t>lend us your nerve, your skill, and trust</a:t>
            </a:r>
          </a:p>
          <a:p>
            <a:pPr algn="ctr"/>
            <a:r>
              <a:rPr lang="en-US" sz="5080" b="1" dirty="0">
                <a:ln>
                  <a:solidFill>
                    <a:schemeClr val="bg1"/>
                  </a:solidFill>
                </a:ln>
                <a:solidFill>
                  <a:schemeClr val="bg1"/>
                </a:solidFill>
              </a:rPr>
              <a:t>in God's eternal word.</a:t>
            </a:r>
          </a:p>
        </p:txBody>
      </p:sp>
    </p:spTree>
    <p:extLst>
      <p:ext uri="{BB962C8B-B14F-4D97-AF65-F5344CB8AC3E}">
        <p14:creationId xmlns:p14="http://schemas.microsoft.com/office/powerpoint/2010/main" val="40724017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2C342-0F5A-4865-B59A-29585EAA16C2}"/>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2D7AF61F-8885-4B18-B8C2-9E1C3E18AF72}"/>
              </a:ext>
            </a:extLst>
          </p:cNvPr>
          <p:cNvSpPr txBox="1"/>
          <p:nvPr/>
        </p:nvSpPr>
        <p:spPr>
          <a:xfrm>
            <a:off x="609600" y="1043730"/>
            <a:ext cx="10972800" cy="4770537"/>
          </a:xfrm>
          <a:prstGeom prst="rect">
            <a:avLst/>
          </a:prstGeom>
          <a:noFill/>
        </p:spPr>
        <p:txBody>
          <a:bodyPr wrap="square">
            <a:spAutoFit/>
          </a:bodyPr>
          <a:lstStyle/>
          <a:p>
            <a:pPr algn="ctr"/>
            <a:r>
              <a:rPr lang="en-US" sz="5080" b="1" dirty="0">
                <a:ln>
                  <a:solidFill>
                    <a:schemeClr val="bg1"/>
                  </a:solidFill>
                </a:ln>
                <a:solidFill>
                  <a:schemeClr val="bg1"/>
                </a:solidFill>
              </a:rPr>
              <a:t>Be with us through this season, Lord,</a:t>
            </a:r>
          </a:p>
          <a:p>
            <a:pPr algn="ctr"/>
            <a:r>
              <a:rPr lang="en-US" sz="5080" b="1" dirty="0">
                <a:ln>
                  <a:solidFill>
                    <a:schemeClr val="bg1"/>
                  </a:solidFill>
                </a:ln>
                <a:solidFill>
                  <a:schemeClr val="bg1"/>
                </a:solidFill>
              </a:rPr>
              <a:t>and all our earthly days,</a:t>
            </a:r>
          </a:p>
          <a:p>
            <a:pPr algn="ctr"/>
            <a:r>
              <a:rPr lang="en-US" sz="5080" b="1" dirty="0">
                <a:ln>
                  <a:solidFill>
                    <a:schemeClr val="bg1"/>
                  </a:solidFill>
                </a:ln>
                <a:solidFill>
                  <a:schemeClr val="bg1"/>
                </a:solidFill>
              </a:rPr>
              <a:t>that when the final Easter dawns,</a:t>
            </a:r>
          </a:p>
          <a:p>
            <a:pPr algn="ctr"/>
            <a:r>
              <a:rPr lang="en-US" sz="5080" b="1" dirty="0">
                <a:ln>
                  <a:solidFill>
                    <a:schemeClr val="bg1"/>
                  </a:solidFill>
                </a:ln>
                <a:solidFill>
                  <a:schemeClr val="bg1"/>
                </a:solidFill>
              </a:rPr>
              <a:t>we join in heaven's praise.</a:t>
            </a:r>
          </a:p>
          <a:p>
            <a:pPr algn="ctr"/>
            <a:endParaRPr lang="en-US" sz="5080" b="1" dirty="0">
              <a:ln>
                <a:solidFill>
                  <a:schemeClr val="bg1"/>
                </a:solidFill>
              </a:ln>
              <a:solidFill>
                <a:schemeClr val="bg1"/>
              </a:solidFill>
            </a:endParaRPr>
          </a:p>
          <a:p>
            <a:pPr algn="ctr"/>
            <a:r>
              <a:rPr lang="en-US" sz="2500" dirty="0">
                <a:ln>
                  <a:solidFill>
                    <a:schemeClr val="bg1"/>
                  </a:solidFill>
                </a:ln>
                <a:solidFill>
                  <a:schemeClr val="bg1"/>
                </a:solidFill>
              </a:rPr>
              <a:t>Text: based on Claudia F. </a:t>
            </a:r>
            <a:r>
              <a:rPr lang="en-US" sz="2500" dirty="0" err="1">
                <a:ln>
                  <a:solidFill>
                    <a:schemeClr val="bg1"/>
                  </a:solidFill>
                </a:ln>
                <a:solidFill>
                  <a:schemeClr val="bg1"/>
                </a:solidFill>
              </a:rPr>
              <a:t>Hernaman</a:t>
            </a:r>
            <a:r>
              <a:rPr lang="en-US" sz="2500" dirty="0">
                <a:ln>
                  <a:solidFill>
                    <a:schemeClr val="bg1"/>
                  </a:solidFill>
                </a:ln>
                <a:solidFill>
                  <a:schemeClr val="bg1"/>
                </a:solidFill>
              </a:rPr>
              <a:t>, 1838-1898; para. Gilbert E. Doan Jr., b. 1930</a:t>
            </a:r>
          </a:p>
          <a:p>
            <a:pPr algn="ctr"/>
            <a:r>
              <a:rPr lang="en-US" sz="2500" dirty="0">
                <a:ln>
                  <a:solidFill>
                    <a:schemeClr val="bg1"/>
                  </a:solidFill>
                </a:ln>
                <a:solidFill>
                  <a:schemeClr val="bg1"/>
                </a:solidFill>
              </a:rPr>
              <a:t>Text © 1978 Lutheran Book of Worship, admin. Augsburg Fortress.</a:t>
            </a:r>
            <a:endParaRPr lang="en-US" sz="5080" b="1" dirty="0">
              <a:ln>
                <a:solidFill>
                  <a:schemeClr val="bg1"/>
                </a:solidFill>
              </a:ln>
              <a:solidFill>
                <a:schemeClr val="bg1"/>
              </a:solidFill>
            </a:endParaRPr>
          </a:p>
        </p:txBody>
      </p:sp>
    </p:spTree>
    <p:extLst>
      <p:ext uri="{BB962C8B-B14F-4D97-AF65-F5344CB8AC3E}">
        <p14:creationId xmlns:p14="http://schemas.microsoft.com/office/powerpoint/2010/main" val="888119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AFACA1-B206-D0A9-B3F2-6A001B73AE9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2" name="Rectangle 1"/>
          <p:cNvSpPr/>
          <p:nvPr/>
        </p:nvSpPr>
        <p:spPr>
          <a:xfrm>
            <a:off x="457200" y="457200"/>
            <a:ext cx="11049000" cy="2874633"/>
          </a:xfrm>
          <a:prstGeom prst="rect">
            <a:avLst/>
          </a:prstGeom>
        </p:spPr>
        <p:txBody>
          <a:bodyPr wrap="square">
            <a:spAutoFit/>
          </a:bodyPr>
          <a:lstStyle/>
          <a:p>
            <a:pPr algn="ctr"/>
            <a:r>
              <a:rPr lang="en-US" sz="5080" b="1" dirty="0">
                <a:ln>
                  <a:solidFill>
                    <a:schemeClr val="bg1"/>
                  </a:solidFill>
                </a:ln>
                <a:solidFill>
                  <a:schemeClr val="bg1"/>
                </a:solidFill>
              </a:rPr>
              <a:t>CONFESSION AND PRAYERS</a:t>
            </a:r>
          </a:p>
          <a:p>
            <a:endParaRPr lang="en-US" sz="800" dirty="0">
              <a:ln>
                <a:solidFill>
                  <a:schemeClr val="bg1"/>
                </a:solidFill>
              </a:ln>
              <a:solidFill>
                <a:schemeClr val="bg1"/>
              </a:solidFill>
              <a:effectLst>
                <a:outerShdw blurRad="38100" dist="38100" dir="2700000" algn="tl">
                  <a:srgbClr val="000000">
                    <a:alpha val="43137"/>
                  </a:srgbClr>
                </a:outerShdw>
              </a:effectLst>
            </a:endParaRPr>
          </a:p>
          <a:p>
            <a:endParaRPr lang="en-US" sz="800" dirty="0">
              <a:ln>
                <a:solidFill>
                  <a:schemeClr val="bg1"/>
                </a:solidFill>
              </a:ln>
              <a:solidFill>
                <a:schemeClr val="bg1"/>
              </a:solidFill>
              <a:effectLst>
                <a:outerShdw blurRad="38100" dist="38100" dir="2700000" algn="tl">
                  <a:srgbClr val="000000">
                    <a:alpha val="43137"/>
                  </a:srgbClr>
                </a:outerShdw>
              </a:effectLst>
            </a:endParaRPr>
          </a:p>
          <a:p>
            <a:endParaRPr lang="en-US" sz="800" dirty="0">
              <a:ln>
                <a:solidFill>
                  <a:schemeClr val="bg1"/>
                </a:solidFill>
              </a:ln>
              <a:solidFill>
                <a:schemeClr val="bg1"/>
              </a:solidFill>
              <a:effectLst>
                <a:outerShdw blurRad="38100" dist="38100" dir="2700000" algn="tl">
                  <a:srgbClr val="000000">
                    <a:alpha val="43137"/>
                  </a:srgbClr>
                </a:outerShdw>
              </a:effectLst>
            </a:endParaRPr>
          </a:p>
          <a:p>
            <a:endParaRPr lang="en-US" sz="800" dirty="0">
              <a:ln>
                <a:solidFill>
                  <a:schemeClr val="bg1"/>
                </a:solidFill>
              </a:ln>
              <a:solidFill>
                <a:schemeClr val="bg1"/>
              </a:solidFill>
              <a:effectLst>
                <a:outerShdw blurRad="38100" dist="38100" dir="2700000" algn="tl">
                  <a:srgbClr val="000000">
                    <a:alpha val="43137"/>
                  </a:srgbClr>
                </a:outerShdw>
              </a:effectLst>
            </a:endParaRPr>
          </a:p>
          <a:p>
            <a:endParaRPr lang="en-US" sz="800" dirty="0">
              <a:ln>
                <a:solidFill>
                  <a:schemeClr val="bg1"/>
                </a:solidFill>
              </a:ln>
              <a:solidFill>
                <a:schemeClr val="bg1"/>
              </a:solidFill>
              <a:effectLst>
                <a:outerShdw blurRad="38100" dist="38100" dir="2700000" algn="tl">
                  <a:srgbClr val="000000">
                    <a:alpha val="43137"/>
                  </a:srgbClr>
                </a:outerShdw>
              </a:effectLst>
            </a:endParaRPr>
          </a:p>
          <a:p>
            <a:pPr marL="228600" marR="0" indent="-228600" algn="l">
              <a:spcBef>
                <a:spcPts val="0"/>
              </a:spcBef>
              <a:spcAft>
                <a:spcPts val="0"/>
              </a:spcAft>
            </a:pPr>
            <a:r>
              <a:rPr lang="en-US" sz="1800" kern="1400" dirty="0">
                <a:ln>
                  <a:solidFill>
                    <a:schemeClr val="bg1"/>
                  </a:solidFill>
                </a:ln>
                <a:solidFill>
                  <a:schemeClr val="bg1"/>
                </a:solidFill>
                <a:effectLst/>
                <a:latin typeface="Calibri" panose="020F0502020204030204" pitchFamily="34" charset="0"/>
              </a:rPr>
              <a:t> </a:t>
            </a:r>
          </a:p>
          <a:p>
            <a:pPr marL="228600" marR="0" indent="-228600" algn="l">
              <a:spcBef>
                <a:spcPts val="0"/>
              </a:spcBef>
              <a:spcAft>
                <a:spcPts val="0"/>
              </a:spcAft>
            </a:pPr>
            <a:endParaRPr lang="en-US" kern="1400" dirty="0">
              <a:ln>
                <a:solidFill>
                  <a:schemeClr val="bg1"/>
                </a:solidFill>
              </a:ln>
              <a:solidFill>
                <a:schemeClr val="bg1"/>
              </a:solidFill>
              <a:latin typeface="Calibri" panose="020F0502020204030204" pitchFamily="34" charset="0"/>
            </a:endParaRPr>
          </a:p>
          <a:p>
            <a:pPr marL="228600" marR="0" indent="-228600" algn="l">
              <a:spcBef>
                <a:spcPts val="0"/>
              </a:spcBef>
              <a:spcAft>
                <a:spcPts val="0"/>
              </a:spcAft>
            </a:pPr>
            <a:endParaRPr lang="en-US" sz="1800" kern="1400" dirty="0">
              <a:ln>
                <a:solidFill>
                  <a:schemeClr val="bg1"/>
                </a:solidFill>
              </a:ln>
              <a:solidFill>
                <a:schemeClr val="bg1"/>
              </a:solidFill>
              <a:effectLst/>
              <a:latin typeface="Calibri" panose="020F0502020204030204" pitchFamily="34" charset="0"/>
            </a:endParaRPr>
          </a:p>
          <a:p>
            <a:pPr marL="228600" marR="0" indent="-228600" algn="l">
              <a:spcBef>
                <a:spcPts val="0"/>
              </a:spcBef>
              <a:spcAft>
                <a:spcPts val="0"/>
              </a:spcAft>
            </a:pPr>
            <a:endParaRPr lang="en-US" kern="1400" dirty="0">
              <a:ln>
                <a:solidFill>
                  <a:schemeClr val="bg1"/>
                </a:solidFill>
              </a:ln>
              <a:solidFill>
                <a:schemeClr val="bg1"/>
              </a:solidFill>
              <a:latin typeface="Calibri" panose="020F0502020204030204" pitchFamily="34" charset="0"/>
            </a:endParaRPr>
          </a:p>
          <a:p>
            <a:pPr marL="228600" marR="0" indent="-228600" algn="l">
              <a:spcBef>
                <a:spcPts val="0"/>
              </a:spcBef>
              <a:spcAft>
                <a:spcPts val="0"/>
              </a:spcAft>
            </a:pPr>
            <a:endParaRPr lang="en-US" sz="1800" kern="1400" dirty="0">
              <a:ln>
                <a:solidFill>
                  <a:schemeClr val="bg1"/>
                </a:solidFill>
              </a:ln>
              <a:solidFill>
                <a:schemeClr val="bg1"/>
              </a:solidFill>
              <a:effectLst/>
              <a:latin typeface="Calibri" panose="020F0502020204030204" pitchFamily="34" charset="0"/>
            </a:endParaRPr>
          </a:p>
        </p:txBody>
      </p:sp>
      <p:sp>
        <p:nvSpPr>
          <p:cNvPr id="5" name="TextBox 4">
            <a:extLst>
              <a:ext uri="{FF2B5EF4-FFF2-40B4-BE49-F238E27FC236}">
                <a16:creationId xmlns:a16="http://schemas.microsoft.com/office/drawing/2014/main" id="{D42D48EB-CA33-3C23-5EF4-BE92D3F9F0F6}"/>
              </a:ext>
            </a:extLst>
          </p:cNvPr>
          <p:cNvSpPr txBox="1"/>
          <p:nvPr/>
        </p:nvSpPr>
        <p:spPr>
          <a:xfrm>
            <a:off x="609600" y="2209800"/>
            <a:ext cx="11506200" cy="3459409"/>
          </a:xfrm>
          <a:prstGeom prst="rect">
            <a:avLst/>
          </a:prstGeom>
          <a:noFill/>
        </p:spPr>
        <p:txBody>
          <a:bodyPr wrap="square">
            <a:spAutoFit/>
          </a:bodyPr>
          <a:lstStyle/>
          <a:p>
            <a:pPr marL="0" marR="0">
              <a:spcBef>
                <a:spcPts val="0"/>
              </a:spcBef>
              <a:spcAft>
                <a:spcPts val="0"/>
              </a:spcAft>
            </a:pPr>
            <a:r>
              <a:rPr lang="en-US" sz="4400" i="1" dirty="0">
                <a:ln>
                  <a:solidFill>
                    <a:schemeClr val="bg1"/>
                  </a:solid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Let us pray.</a:t>
            </a:r>
            <a:endParaRPr lang="en-US" sz="4400" i="1" dirty="0">
              <a:ln>
                <a:solidFill>
                  <a:schemeClr val="bg1"/>
                </a:solidFill>
              </a:ln>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4400" i="1" dirty="0">
                <a:ln>
                  <a:solidFill>
                    <a:schemeClr val="bg1"/>
                  </a:solidFill>
                </a:ln>
                <a:solidFill>
                  <a:schemeClr val="bg1"/>
                </a:solidFill>
                <a:effectLst/>
                <a:ea typeface="Times New Roman" panose="02020603050405020304" pitchFamily="18" charset="0"/>
              </a:rPr>
              <a:t>Holy God, holy and mighty, holy and immortal, </a:t>
            </a:r>
          </a:p>
          <a:p>
            <a:pPr marL="0" marR="0">
              <a:spcBef>
                <a:spcPts val="0"/>
              </a:spcBef>
              <a:spcAft>
                <a:spcPts val="0"/>
              </a:spcAft>
            </a:pPr>
            <a:endParaRPr lang="en-US" sz="4400" b="1" i="1" dirty="0">
              <a:ln>
                <a:solidFill>
                  <a:schemeClr val="bg1"/>
                </a:solidFill>
              </a:ln>
              <a:solidFill>
                <a:schemeClr val="bg1"/>
              </a:solidFill>
              <a:ea typeface="Times New Roman" panose="02020603050405020304" pitchFamily="18" charset="0"/>
            </a:endParaRPr>
          </a:p>
          <a:p>
            <a:pPr marL="0" marR="0">
              <a:spcBef>
                <a:spcPts val="0"/>
              </a:spcBef>
              <a:spcAft>
                <a:spcPts val="0"/>
              </a:spcAft>
            </a:pPr>
            <a:r>
              <a:rPr lang="en-US" sz="5080" b="1" dirty="0">
                <a:ln>
                  <a:solidFill>
                    <a:schemeClr val="bg1"/>
                  </a:solidFill>
                </a:ln>
                <a:solidFill>
                  <a:schemeClr val="bg1"/>
                </a:solidFill>
                <a:effectLst/>
                <a:ea typeface="Times New Roman" panose="02020603050405020304" pitchFamily="18" charset="0"/>
              </a:rPr>
              <a:t>have mercy on us</a:t>
            </a:r>
            <a:r>
              <a:rPr lang="en-US" sz="4400" b="1" i="1" dirty="0">
                <a:ln>
                  <a:solidFill>
                    <a:schemeClr val="bg1"/>
                  </a:solidFill>
                </a:ln>
                <a:solidFill>
                  <a:schemeClr val="bg1"/>
                </a:solidFill>
                <a:effectLst/>
                <a:ea typeface="Times New Roman" panose="02020603050405020304" pitchFamily="18" charset="0"/>
              </a:rPr>
              <a:t>. </a:t>
            </a:r>
          </a:p>
          <a:p>
            <a:pPr marL="0" marR="0">
              <a:spcBef>
                <a:spcPts val="0"/>
              </a:spcBef>
              <a:spcAft>
                <a:spcPts val="0"/>
              </a:spcAft>
            </a:pPr>
            <a:r>
              <a:rPr lang="en-US" sz="1800" b="1" dirty="0">
                <a:ln>
                  <a:solidFill>
                    <a:schemeClr val="bg1"/>
                  </a:solidFill>
                </a:ln>
                <a:solidFill>
                  <a:schemeClr val="bg1"/>
                </a:solidFill>
                <a:effectLst/>
                <a:ea typeface="Times New Roman" panose="02020603050405020304" pitchFamily="18" charset="0"/>
              </a:rPr>
              <a:t> </a:t>
            </a:r>
          </a:p>
          <a:p>
            <a:pPr marL="0" marR="0">
              <a:spcBef>
                <a:spcPts val="0"/>
              </a:spcBef>
              <a:spcAft>
                <a:spcPts val="0"/>
              </a:spcAft>
            </a:pPr>
            <a:r>
              <a:rPr lang="en-US" sz="1800" b="1" dirty="0">
                <a:ln>
                  <a:solidFill>
                    <a:schemeClr val="bg1"/>
                  </a:solidFill>
                </a:ln>
                <a:solidFill>
                  <a:schemeClr val="bg1"/>
                </a:solidFill>
                <a:effectLst/>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3988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6BE14-8A12-2BC5-F3BE-FFB952675C6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2ED9181-71B3-08EF-0D2F-2050AEF1259F}"/>
              </a:ext>
            </a:extLst>
          </p:cNvPr>
          <p:cNvSpPr txBox="1"/>
          <p:nvPr/>
        </p:nvSpPr>
        <p:spPr>
          <a:xfrm>
            <a:off x="609600" y="1752600"/>
            <a:ext cx="10972800" cy="3791807"/>
          </a:xfrm>
          <a:prstGeom prst="rect">
            <a:avLst/>
          </a:prstGeom>
          <a:noFill/>
        </p:spPr>
        <p:txBody>
          <a:bodyPr wrap="square">
            <a:spAutoFit/>
          </a:bodyPr>
          <a:lstStyle/>
          <a:p>
            <a:pPr marL="0" marR="0">
              <a:spcBef>
                <a:spcPts val="0"/>
              </a:spcBef>
              <a:spcAft>
                <a:spcPts val="0"/>
              </a:spcAft>
            </a:pPr>
            <a:r>
              <a:rPr lang="en-US" sz="4400" i="1" dirty="0">
                <a:ln>
                  <a:solidFill>
                    <a:schemeClr val="bg1"/>
                  </a:solidFill>
                </a:ln>
                <a:solidFill>
                  <a:schemeClr val="bg1"/>
                </a:solidFill>
                <a:effectLst/>
                <a:ea typeface="Times New Roman" panose="02020603050405020304" pitchFamily="18" charset="0"/>
              </a:rPr>
              <a:t>For self-centered living, and for failing to walk with humility and gentleness:</a:t>
            </a:r>
            <a:br>
              <a:rPr lang="en-US" sz="5080" i="1" dirty="0">
                <a:ln>
                  <a:solidFill>
                    <a:schemeClr val="bg1"/>
                  </a:solidFill>
                </a:ln>
                <a:solidFill>
                  <a:schemeClr val="bg1"/>
                </a:solidFill>
                <a:effectLst/>
                <a:ea typeface="Times New Roman" panose="02020603050405020304" pitchFamily="18" charset="0"/>
              </a:rPr>
            </a:br>
            <a:endParaRPr lang="en-US" sz="5080" i="1" dirty="0">
              <a:ln>
                <a:solidFill>
                  <a:schemeClr val="bg1"/>
                </a:solidFill>
              </a:ln>
              <a:solidFill>
                <a:schemeClr val="bg1"/>
              </a:solidFill>
              <a:effectLst/>
              <a:ea typeface="Times New Roman" panose="02020603050405020304" pitchFamily="18" charset="0"/>
            </a:endParaRPr>
          </a:p>
          <a:p>
            <a:pPr marL="0" marR="0">
              <a:spcBef>
                <a:spcPts val="0"/>
              </a:spcBef>
              <a:spcAft>
                <a:spcPts val="0"/>
              </a:spcAft>
            </a:pPr>
            <a:r>
              <a:rPr lang="en-US" sz="5080" b="1" dirty="0">
                <a:ln>
                  <a:solidFill>
                    <a:schemeClr val="bg1"/>
                  </a:solidFill>
                </a:ln>
                <a:solidFill>
                  <a:schemeClr val="bg1"/>
                </a:solidFill>
                <a:effectLst/>
                <a:ea typeface="Times New Roman" panose="02020603050405020304" pitchFamily="18" charset="0"/>
              </a:rPr>
              <a:t>Holy God, holy and mighty, holy and immortal, have mercy on us. </a:t>
            </a:r>
          </a:p>
        </p:txBody>
      </p:sp>
    </p:spTree>
    <p:extLst>
      <p:ext uri="{BB962C8B-B14F-4D97-AF65-F5344CB8AC3E}">
        <p14:creationId xmlns:p14="http://schemas.microsoft.com/office/powerpoint/2010/main" val="3115418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 cake, white, cut&#10;&#10;Description automatically generated">
            <a:extLst>
              <a:ext uri="{FF2B5EF4-FFF2-40B4-BE49-F238E27FC236}">
                <a16:creationId xmlns:a16="http://schemas.microsoft.com/office/drawing/2014/main" id="{29C19553-8BBE-6F7E-7953-56860C594D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a:ln>
            <a:noFill/>
          </a:ln>
        </p:spPr>
      </p:pic>
      <p:pic>
        <p:nvPicPr>
          <p:cNvPr id="3" name="Picture 2" descr="A picture containing snow, man, food, laying&#10;&#10;Description automatically generated">
            <a:extLst>
              <a:ext uri="{FF2B5EF4-FFF2-40B4-BE49-F238E27FC236}">
                <a16:creationId xmlns:a16="http://schemas.microsoft.com/office/drawing/2014/main" id="{F3E00930-E9CB-CCA1-9BB0-13A972D333D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9061" y="-462579"/>
            <a:ext cx="13011062" cy="8050797"/>
          </a:xfrm>
          <a:prstGeom prst="rect">
            <a:avLst/>
          </a:prstGeom>
        </p:spPr>
      </p:pic>
      <p:pic>
        <p:nvPicPr>
          <p:cNvPr id="5" name="Picture 4">
            <a:extLst>
              <a:ext uri="{FF2B5EF4-FFF2-40B4-BE49-F238E27FC236}">
                <a16:creationId xmlns:a16="http://schemas.microsoft.com/office/drawing/2014/main" id="{1BC9ED7F-405D-63E0-30CA-ABC66D559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59" y="-431009"/>
            <a:ext cx="6127272" cy="8050797"/>
          </a:xfrm>
          <a:prstGeom prst="rect">
            <a:avLst/>
          </a:prstGeom>
        </p:spPr>
      </p:pic>
      <p:sp>
        <p:nvSpPr>
          <p:cNvPr id="4" name="Rectangle 3"/>
          <p:cNvSpPr/>
          <p:nvPr/>
        </p:nvSpPr>
        <p:spPr>
          <a:xfrm>
            <a:off x="254562" y="475090"/>
            <a:ext cx="11682876" cy="1681888"/>
          </a:xfrm>
          <a:prstGeom prst="rect">
            <a:avLst/>
          </a:prstGeom>
          <a:noFill/>
        </p:spPr>
        <p:txBody>
          <a:bodyPr wrap="square" lIns="117239" tIns="58619" rIns="117239" bIns="58619">
            <a:spAutoFit/>
          </a:bodyPr>
          <a:lstStyle/>
          <a:p>
            <a:pPr algn="ctr"/>
            <a:endParaRPr lang="en-US" sz="5080" dirty="0">
              <a:ln>
                <a:solidFill>
                  <a:schemeClr val="bg1"/>
                </a:solidFill>
              </a:ln>
              <a:solidFill>
                <a:schemeClr val="bg1"/>
              </a:solidFill>
            </a:endParaRPr>
          </a:p>
          <a:p>
            <a:pPr algn="ctr"/>
            <a:endParaRPr lang="en-US" sz="5080" dirty="0">
              <a:ln>
                <a:solidFill>
                  <a:sysClr val="windowText" lastClr="000000"/>
                </a:solidFill>
              </a:ln>
              <a:solidFill>
                <a:sysClr val="windowText" lastClr="000000"/>
              </a:solidFill>
            </a:endParaRPr>
          </a:p>
        </p:txBody>
      </p:sp>
      <p:sp>
        <p:nvSpPr>
          <p:cNvPr id="2" name="TextBox 1">
            <a:extLst>
              <a:ext uri="{FF2B5EF4-FFF2-40B4-BE49-F238E27FC236}">
                <a16:creationId xmlns:a16="http://schemas.microsoft.com/office/drawing/2014/main" id="{4F9AE2E4-7354-47EB-BB0C-EA10B29104D3}"/>
              </a:ext>
            </a:extLst>
          </p:cNvPr>
          <p:cNvSpPr txBox="1"/>
          <p:nvPr/>
        </p:nvSpPr>
        <p:spPr>
          <a:xfrm>
            <a:off x="5319481" y="931159"/>
            <a:ext cx="6517938" cy="4755148"/>
          </a:xfrm>
          <a:prstGeom prst="rect">
            <a:avLst/>
          </a:prstGeom>
          <a:noFill/>
        </p:spPr>
        <p:txBody>
          <a:bodyPr wrap="square" rtlCol="0">
            <a:spAutoFit/>
          </a:bodyPr>
          <a:lstStyle/>
          <a:p>
            <a:pPr algn="ctr"/>
            <a:r>
              <a:rPr lang="en-US" sz="44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OUTSIDE GROUPS USING THE BUILDING THIS WEEK</a:t>
            </a:r>
          </a:p>
          <a:p>
            <a:pPr algn="ctr"/>
            <a:endParaRPr lang="en-US" sz="9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endParaRPr>
          </a:p>
          <a:p>
            <a:pPr algn="ctr"/>
            <a:endParaRPr lang="en-US" sz="44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endParaRPr>
          </a:p>
          <a:p>
            <a:pPr algn="ctr"/>
            <a:endParaRPr lang="en-US" sz="44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endParaRPr>
          </a:p>
          <a:p>
            <a:pPr algn="ctr"/>
            <a:r>
              <a:rPr lang="en-US" sz="44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Monday, September 19</a:t>
            </a:r>
          </a:p>
          <a:p>
            <a:pPr algn="ctr"/>
            <a:r>
              <a:rPr lang="en-US" sz="3200"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rPr>
              <a:t>6:00 pm Stamp Club</a:t>
            </a:r>
          </a:p>
          <a:p>
            <a:pPr algn="ctr"/>
            <a:endParaRPr lang="en-US" sz="1000" dirty="0">
              <a:ln>
                <a:solidFill>
                  <a:schemeClr val="bg1"/>
                </a:solidFill>
              </a:ln>
              <a:solidFill>
                <a:schemeClr val="bg1"/>
              </a:solidFill>
              <a:effectLst>
                <a:outerShdw blurRad="50800" dist="38100" dir="2700000" algn="tl" rotWithShape="0">
                  <a:prstClr val="black">
                    <a:alpha val="40000"/>
                  </a:prstClr>
                </a:outerShdw>
              </a:effectLst>
            </a:endParaRPr>
          </a:p>
          <a:p>
            <a:pPr algn="ctr"/>
            <a:endParaRPr lang="en-US" sz="3200" dirty="0">
              <a:ln>
                <a:solidFill>
                  <a:schemeClr val="bg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7119810"/>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2170E-5DB7-46B2-F1D7-E28A9C7F6DD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08A97B2-22D6-8B38-06D7-890E6BBF2721}"/>
              </a:ext>
            </a:extLst>
          </p:cNvPr>
          <p:cNvSpPr txBox="1"/>
          <p:nvPr/>
        </p:nvSpPr>
        <p:spPr>
          <a:xfrm>
            <a:off x="571500" y="1447800"/>
            <a:ext cx="11049000" cy="4622804"/>
          </a:xfrm>
          <a:prstGeom prst="rect">
            <a:avLst/>
          </a:prstGeom>
          <a:noFill/>
        </p:spPr>
        <p:txBody>
          <a:bodyPr wrap="square">
            <a:spAutoFit/>
          </a:bodyPr>
          <a:lstStyle/>
          <a:p>
            <a:pPr marL="0" marR="0">
              <a:spcBef>
                <a:spcPts val="0"/>
              </a:spcBef>
              <a:spcAft>
                <a:spcPts val="0"/>
              </a:spcAft>
            </a:pPr>
            <a:endParaRPr lang="en-US" sz="1800" b="1" dirty="0">
              <a:ln>
                <a:solidFill>
                  <a:schemeClr val="bg1"/>
                </a:solidFill>
              </a:ln>
              <a:solidFill>
                <a:schemeClr val="bg1"/>
              </a:solidFill>
              <a:effectLst/>
              <a:ea typeface="Times New Roman" panose="02020603050405020304" pitchFamily="18" charset="0"/>
            </a:endParaRPr>
          </a:p>
          <a:p>
            <a:pPr marL="0" marR="0">
              <a:spcBef>
                <a:spcPts val="0"/>
              </a:spcBef>
              <a:spcAft>
                <a:spcPts val="0"/>
              </a:spcAft>
            </a:pPr>
            <a:r>
              <a:rPr lang="en-US" sz="4400" i="1" dirty="0">
                <a:ln>
                  <a:solidFill>
                    <a:schemeClr val="bg1"/>
                  </a:solidFill>
                </a:ln>
                <a:solidFill>
                  <a:schemeClr val="bg1"/>
                </a:solidFill>
                <a:effectLst/>
                <a:ea typeface="Times New Roman" panose="02020603050405020304" pitchFamily="18" charset="0"/>
              </a:rPr>
              <a:t>For reluctance in sharing the gifts of God, and for carelessness with the fruits of creation:</a:t>
            </a:r>
            <a:br>
              <a:rPr lang="en-US" sz="1800" b="1" dirty="0">
                <a:ln>
                  <a:solidFill>
                    <a:schemeClr val="bg1"/>
                  </a:solidFill>
                </a:ln>
                <a:solidFill>
                  <a:schemeClr val="bg1"/>
                </a:solidFill>
                <a:effectLst/>
                <a:ea typeface="Times New Roman" panose="02020603050405020304" pitchFamily="18" charset="0"/>
              </a:rPr>
            </a:br>
            <a:endParaRPr lang="en-US" sz="1800" b="1" dirty="0">
              <a:ln>
                <a:solidFill>
                  <a:schemeClr val="bg1"/>
                </a:solidFill>
              </a:ln>
              <a:solidFill>
                <a:schemeClr val="bg1"/>
              </a:solidFill>
              <a:effectLst/>
              <a:ea typeface="Times New Roman" panose="02020603050405020304" pitchFamily="18" charset="0"/>
            </a:endParaRPr>
          </a:p>
          <a:p>
            <a:pPr marL="0" marR="0">
              <a:spcBef>
                <a:spcPts val="0"/>
              </a:spcBef>
              <a:spcAft>
                <a:spcPts val="0"/>
              </a:spcAft>
            </a:pPr>
            <a:endParaRPr lang="en-US" sz="1800" b="1" dirty="0">
              <a:ln>
                <a:solidFill>
                  <a:schemeClr val="bg1"/>
                </a:solidFill>
              </a:ln>
              <a:solidFill>
                <a:schemeClr val="bg1"/>
              </a:solidFill>
              <a:effectLst/>
              <a:ea typeface="Times New Roman" panose="02020603050405020304" pitchFamily="18" charset="0"/>
            </a:endParaRPr>
          </a:p>
          <a:p>
            <a:pPr marL="0" marR="0">
              <a:spcBef>
                <a:spcPts val="0"/>
              </a:spcBef>
              <a:spcAft>
                <a:spcPts val="0"/>
              </a:spcAft>
            </a:pPr>
            <a:r>
              <a:rPr lang="en-US" sz="5080" b="1" dirty="0">
                <a:ln>
                  <a:solidFill>
                    <a:schemeClr val="bg1"/>
                  </a:solidFill>
                </a:ln>
                <a:solidFill>
                  <a:schemeClr val="bg1"/>
                </a:solidFill>
                <a:effectLst/>
                <a:ea typeface="Times New Roman" panose="02020603050405020304" pitchFamily="18" charset="0"/>
              </a:rPr>
              <a:t>Holy God, holy and mighty, holy and immortal, have mercy on us. </a:t>
            </a:r>
          </a:p>
          <a:p>
            <a:pPr marL="0" marR="0">
              <a:spcBef>
                <a:spcPts val="0"/>
              </a:spcBef>
              <a:spcAft>
                <a:spcPts val="0"/>
              </a:spcAft>
            </a:pPr>
            <a:r>
              <a:rPr lang="en-US" sz="5080" b="1" dirty="0">
                <a:ln>
                  <a:solidFill>
                    <a:schemeClr val="bg1"/>
                  </a:solidFill>
                </a:ln>
                <a:solidFill>
                  <a:schemeClr val="bg1"/>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6251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B88C11-6CA2-8875-66F7-87520B5AAF2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2357"/>
            <a:ext cx="12192000" cy="6858000"/>
          </a:xfrm>
          <a:prstGeom prst="rect">
            <a:avLst/>
          </a:prstGeom>
        </p:spPr>
      </p:pic>
      <p:sp>
        <p:nvSpPr>
          <p:cNvPr id="5" name="TextBox 4">
            <a:extLst>
              <a:ext uri="{FF2B5EF4-FFF2-40B4-BE49-F238E27FC236}">
                <a16:creationId xmlns:a16="http://schemas.microsoft.com/office/drawing/2014/main" id="{0F5B0B16-AE50-704B-FEA5-20CE083D25A8}"/>
              </a:ext>
            </a:extLst>
          </p:cNvPr>
          <p:cNvSpPr txBox="1"/>
          <p:nvPr/>
        </p:nvSpPr>
        <p:spPr>
          <a:xfrm>
            <a:off x="533400" y="1676400"/>
            <a:ext cx="11125200" cy="4241161"/>
          </a:xfrm>
          <a:prstGeom prst="rect">
            <a:avLst/>
          </a:prstGeom>
          <a:noFill/>
        </p:spPr>
        <p:txBody>
          <a:bodyPr wrap="square">
            <a:spAutoFit/>
          </a:bodyPr>
          <a:lstStyle/>
          <a:p>
            <a:pPr marL="0" marR="0">
              <a:spcBef>
                <a:spcPts val="0"/>
              </a:spcBef>
              <a:spcAft>
                <a:spcPts val="0"/>
              </a:spcAft>
            </a:pPr>
            <a:r>
              <a:rPr lang="en-US" sz="4400" i="1" dirty="0">
                <a:ln>
                  <a:solidFill>
                    <a:schemeClr val="bg1"/>
                  </a:solidFill>
                </a:ln>
                <a:solidFill>
                  <a:schemeClr val="bg1"/>
                </a:solidFill>
                <a:effectLst/>
                <a:ea typeface="Times New Roman" panose="02020603050405020304" pitchFamily="18" charset="0"/>
              </a:rPr>
              <a:t>For misuse of human relationships, and for unwillingness to see the image of God in others:</a:t>
            </a:r>
            <a:br>
              <a:rPr lang="en-US" sz="4400" i="1" dirty="0">
                <a:ln>
                  <a:solidFill>
                    <a:schemeClr val="bg1"/>
                  </a:solidFill>
                </a:ln>
                <a:solidFill>
                  <a:schemeClr val="bg1"/>
                </a:solidFill>
                <a:effectLst/>
                <a:ea typeface="Times New Roman" panose="02020603050405020304" pitchFamily="18" charset="0"/>
              </a:rPr>
            </a:br>
            <a:endParaRPr lang="en-US" sz="4400" i="1" dirty="0">
              <a:ln>
                <a:solidFill>
                  <a:schemeClr val="bg1"/>
                </a:solidFill>
              </a:ln>
              <a:solidFill>
                <a:schemeClr val="bg1"/>
              </a:solidFill>
              <a:effectLst/>
              <a:ea typeface="Times New Roman" panose="02020603050405020304" pitchFamily="18" charset="0"/>
            </a:endParaRPr>
          </a:p>
          <a:p>
            <a:pPr marL="0" marR="0">
              <a:spcBef>
                <a:spcPts val="0"/>
              </a:spcBef>
              <a:spcAft>
                <a:spcPts val="0"/>
              </a:spcAft>
            </a:pPr>
            <a:r>
              <a:rPr lang="en-US" sz="5080" b="1" dirty="0">
                <a:ln>
                  <a:solidFill>
                    <a:schemeClr val="bg1"/>
                  </a:solidFill>
                </a:ln>
                <a:solidFill>
                  <a:schemeClr val="bg1"/>
                </a:solidFill>
                <a:effectLst/>
                <a:ea typeface="Times New Roman" panose="02020603050405020304" pitchFamily="18" charset="0"/>
              </a:rPr>
              <a:t>Holy God, holy and mighty, holy and immortal, have mercy on us. </a:t>
            </a:r>
            <a:endParaRPr lang="en-US" sz="5080" dirty="0">
              <a:ln>
                <a:solidFill>
                  <a:schemeClr val="bg1"/>
                </a:solidFill>
              </a:ln>
              <a:solidFill>
                <a:schemeClr val="bg1"/>
              </a:solidFill>
              <a:effectLst/>
              <a:ea typeface="Times New Roman" panose="02020603050405020304" pitchFamily="18" charset="0"/>
            </a:endParaRPr>
          </a:p>
          <a:p>
            <a:pPr marL="0" marR="0">
              <a:spcBef>
                <a:spcPts val="0"/>
              </a:spcBef>
              <a:spcAft>
                <a:spcPts val="0"/>
              </a:spcAft>
            </a:pPr>
            <a:r>
              <a:rPr lang="en-US" sz="1800" dirty="0">
                <a:ln>
                  <a:solidFill>
                    <a:schemeClr val="bg1"/>
                  </a:solidFill>
                </a:ln>
                <a:solidFill>
                  <a:schemeClr val="bg1"/>
                </a:solidFill>
                <a:effectLst/>
                <a:ea typeface="Times New Roman" panose="02020603050405020304" pitchFamily="18" charset="0"/>
              </a:rPr>
              <a:t> </a:t>
            </a:r>
          </a:p>
          <a:p>
            <a:pPr marL="0" marR="0">
              <a:spcBef>
                <a:spcPts val="0"/>
              </a:spcBef>
              <a:spcAft>
                <a:spcPts val="0"/>
              </a:spcAft>
            </a:pPr>
            <a:endParaRPr lang="en-US" dirty="0"/>
          </a:p>
        </p:txBody>
      </p:sp>
    </p:spTree>
    <p:extLst>
      <p:ext uri="{BB962C8B-B14F-4D97-AF65-F5344CB8AC3E}">
        <p14:creationId xmlns:p14="http://schemas.microsoft.com/office/powerpoint/2010/main" val="716180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759DA2-F56F-43F9-B4F7-F9905442376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1905EA6-DF62-3C41-EED6-5697E1338B4E}"/>
              </a:ext>
            </a:extLst>
          </p:cNvPr>
          <p:cNvSpPr txBox="1"/>
          <p:nvPr/>
        </p:nvSpPr>
        <p:spPr>
          <a:xfrm>
            <a:off x="533400" y="914400"/>
            <a:ext cx="11125200" cy="5718489"/>
          </a:xfrm>
          <a:prstGeom prst="rect">
            <a:avLst/>
          </a:prstGeom>
          <a:noFill/>
        </p:spPr>
        <p:txBody>
          <a:bodyPr wrap="square">
            <a:spAutoFit/>
          </a:bodyPr>
          <a:lstStyle/>
          <a:p>
            <a:pPr marL="0" marR="0">
              <a:spcBef>
                <a:spcPts val="0"/>
              </a:spcBef>
              <a:spcAft>
                <a:spcPts val="0"/>
              </a:spcAft>
            </a:pPr>
            <a:r>
              <a:rPr lang="en-US" sz="4400" i="1" dirty="0">
                <a:ln>
                  <a:solidFill>
                    <a:schemeClr val="bg1"/>
                  </a:solidFill>
                </a:ln>
                <a:solidFill>
                  <a:schemeClr val="bg1"/>
                </a:solidFill>
                <a:effectLst/>
                <a:ea typeface="Times New Roman" panose="02020603050405020304" pitchFamily="18" charset="0"/>
              </a:rPr>
              <a:t>For jealousies that divide families and nations, and for rivalries that create strife and warfare, we pray.  Bring us your peace, and strengthen first responders and all who serve and protect us</a:t>
            </a:r>
            <a:r>
              <a:rPr lang="en-US" sz="4400" i="1" dirty="0">
                <a:ln>
                  <a:solidFill>
                    <a:schemeClr val="bg1"/>
                  </a:solidFill>
                </a:ln>
                <a:solidFill>
                  <a:schemeClr val="bg1"/>
                </a:solidFill>
                <a:ea typeface="Times New Roman" panose="02020603050405020304" pitchFamily="18" charset="0"/>
              </a:rPr>
              <a:t>. </a:t>
            </a:r>
            <a:r>
              <a:rPr lang="en-US" sz="4400" i="1" dirty="0">
                <a:ln>
                  <a:solidFill>
                    <a:schemeClr val="bg1"/>
                  </a:solidFill>
                </a:ln>
                <a:solidFill>
                  <a:schemeClr val="bg1"/>
                </a:solidFill>
                <a:effectLst/>
                <a:ea typeface="Times New Roman" panose="02020603050405020304" pitchFamily="18" charset="0"/>
              </a:rPr>
              <a:t>Lord, in your mercy, </a:t>
            </a:r>
          </a:p>
          <a:p>
            <a:pPr marL="0" marR="0">
              <a:spcBef>
                <a:spcPts val="0"/>
              </a:spcBef>
              <a:spcAft>
                <a:spcPts val="0"/>
              </a:spcAft>
            </a:pPr>
            <a:endParaRPr lang="en-US" sz="4400" b="1" i="1" dirty="0">
              <a:ln>
                <a:solidFill>
                  <a:schemeClr val="bg1"/>
                </a:solidFill>
              </a:ln>
              <a:solidFill>
                <a:schemeClr val="bg1"/>
              </a:solidFill>
              <a:ea typeface="Times New Roman" panose="02020603050405020304" pitchFamily="18" charset="0"/>
            </a:endParaRPr>
          </a:p>
          <a:p>
            <a:pPr marL="0" marR="0">
              <a:spcBef>
                <a:spcPts val="0"/>
              </a:spcBef>
              <a:spcAft>
                <a:spcPts val="0"/>
              </a:spcAft>
            </a:pPr>
            <a:r>
              <a:rPr lang="en-US" sz="5080" b="1" dirty="0">
                <a:ln>
                  <a:solidFill>
                    <a:schemeClr val="bg1"/>
                  </a:solidFill>
                </a:ln>
                <a:solidFill>
                  <a:schemeClr val="bg1"/>
                </a:solidFill>
                <a:effectLst/>
                <a:ea typeface="Times New Roman" panose="02020603050405020304" pitchFamily="18" charset="0"/>
              </a:rPr>
              <a:t>Hear our prayer. </a:t>
            </a:r>
            <a:endParaRPr lang="en-US" sz="5080" dirty="0">
              <a:ln>
                <a:solidFill>
                  <a:schemeClr val="bg1"/>
                </a:solidFill>
              </a:ln>
              <a:solidFill>
                <a:schemeClr val="bg1"/>
              </a:solidFill>
              <a:effectLst/>
              <a:ea typeface="Times New Roman" panose="02020603050405020304" pitchFamily="18" charset="0"/>
            </a:endParaRPr>
          </a:p>
          <a:p>
            <a:pPr marL="0" marR="0">
              <a:spcBef>
                <a:spcPts val="0"/>
              </a:spcBef>
              <a:spcAft>
                <a:spcPts val="0"/>
              </a:spcAft>
            </a:pPr>
            <a:r>
              <a:rPr lang="en-US" sz="5080" dirty="0">
                <a:effectLst/>
                <a:ea typeface="Times New Roman" panose="02020603050405020304" pitchFamily="18" charset="0"/>
              </a:rPr>
              <a:t> </a:t>
            </a:r>
            <a:endParaRPr lang="en-US" dirty="0"/>
          </a:p>
        </p:txBody>
      </p:sp>
    </p:spTree>
    <p:extLst>
      <p:ext uri="{BB962C8B-B14F-4D97-AF65-F5344CB8AC3E}">
        <p14:creationId xmlns:p14="http://schemas.microsoft.com/office/powerpoint/2010/main" val="1992128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D288B-DC81-A817-35F3-B0955877FB4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6B1FDCF-6662-8A6D-AC3F-FF2AD3F82D61}"/>
              </a:ext>
            </a:extLst>
          </p:cNvPr>
          <p:cNvSpPr txBox="1"/>
          <p:nvPr/>
        </p:nvSpPr>
        <p:spPr>
          <a:xfrm>
            <a:off x="609600" y="483578"/>
            <a:ext cx="10820400" cy="5890843"/>
          </a:xfrm>
          <a:prstGeom prst="rect">
            <a:avLst/>
          </a:prstGeom>
          <a:noFill/>
        </p:spPr>
        <p:txBody>
          <a:bodyPr wrap="square">
            <a:spAutoFit/>
          </a:bodyPr>
          <a:lstStyle/>
          <a:p>
            <a:pPr marL="0" marR="0">
              <a:spcBef>
                <a:spcPts val="0"/>
              </a:spcBef>
              <a:spcAft>
                <a:spcPts val="0"/>
              </a:spcAft>
            </a:pPr>
            <a:r>
              <a:rPr lang="en-US" sz="4400" i="1" dirty="0">
                <a:ln>
                  <a:solidFill>
                    <a:schemeClr val="bg1"/>
                  </a:solidFill>
                </a:ln>
                <a:solidFill>
                  <a:schemeClr val="bg1"/>
                </a:solidFill>
                <a:effectLst/>
                <a:ea typeface="Times New Roman" panose="02020603050405020304" pitchFamily="18" charset="0"/>
              </a:rPr>
              <a:t>For our failure to notice the needs of others, and to respond to them with love and grace. We pray for the friends of our congregation who are unable to join our worship in person and for all who are sick and suffering. We pray for those on our prayer list.</a:t>
            </a:r>
            <a:r>
              <a:rPr lang="en-US" sz="1800" i="1" dirty="0">
                <a:ln>
                  <a:solidFill>
                    <a:schemeClr val="bg1"/>
                  </a:solidFill>
                </a:ln>
                <a:solidFill>
                  <a:schemeClr val="bg1"/>
                </a:solidFill>
                <a:effectLst/>
                <a:ea typeface="Times New Roman" panose="02020603050405020304" pitchFamily="18" charset="0"/>
              </a:rPr>
              <a:t> </a:t>
            </a:r>
            <a:r>
              <a:rPr lang="en-US" sz="4400" i="1" dirty="0">
                <a:ln>
                  <a:solidFill>
                    <a:schemeClr val="bg1"/>
                  </a:solidFill>
                </a:ln>
                <a:solidFill>
                  <a:schemeClr val="bg1"/>
                </a:solidFill>
                <a:effectLst/>
                <a:ea typeface="Times New Roman" panose="02020603050405020304" pitchFamily="18" charset="0"/>
              </a:rPr>
              <a:t>Lord, in your mercy, </a:t>
            </a:r>
          </a:p>
          <a:p>
            <a:pPr marL="0" marR="0">
              <a:spcBef>
                <a:spcPts val="0"/>
              </a:spcBef>
              <a:spcAft>
                <a:spcPts val="0"/>
              </a:spcAft>
            </a:pPr>
            <a:endParaRPr lang="en-US" sz="4400" b="1" i="1" dirty="0">
              <a:ln>
                <a:solidFill>
                  <a:schemeClr val="bg1"/>
                </a:solidFill>
              </a:ln>
              <a:solidFill>
                <a:schemeClr val="bg1"/>
              </a:solidFill>
              <a:ea typeface="Times New Roman" panose="02020603050405020304" pitchFamily="18" charset="0"/>
            </a:endParaRPr>
          </a:p>
          <a:p>
            <a:pPr marL="0" marR="0">
              <a:spcBef>
                <a:spcPts val="0"/>
              </a:spcBef>
              <a:spcAft>
                <a:spcPts val="0"/>
              </a:spcAft>
            </a:pPr>
            <a:r>
              <a:rPr lang="en-US" sz="5080" b="1" dirty="0">
                <a:ln>
                  <a:solidFill>
                    <a:schemeClr val="bg1"/>
                  </a:solidFill>
                </a:ln>
                <a:solidFill>
                  <a:schemeClr val="bg1"/>
                </a:solidFill>
                <a:effectLst/>
                <a:ea typeface="Times New Roman" panose="02020603050405020304" pitchFamily="18" charset="0"/>
              </a:rPr>
              <a:t>Hear our prayer. </a:t>
            </a:r>
            <a:endParaRPr lang="en-US" sz="5080" dirty="0">
              <a:ln>
                <a:solidFill>
                  <a:schemeClr val="bg1"/>
                </a:solidFill>
              </a:ln>
              <a:solidFill>
                <a:schemeClr val="bg1"/>
              </a:solidFill>
              <a:effectLst/>
              <a:ea typeface="Times New Roman" panose="02020603050405020304" pitchFamily="18" charset="0"/>
            </a:endParaRPr>
          </a:p>
          <a:p>
            <a:pPr marL="0" marR="0">
              <a:spcBef>
                <a:spcPts val="0"/>
              </a:spcBef>
              <a:spcAft>
                <a:spcPts val="0"/>
              </a:spcAft>
            </a:pPr>
            <a:r>
              <a:rPr lang="en-US" sz="1800" dirty="0">
                <a:ln>
                  <a:solidFill>
                    <a:schemeClr val="bg1"/>
                  </a:solidFill>
                </a:ln>
                <a:solidFill>
                  <a:schemeClr val="bg1"/>
                </a:solidFill>
                <a:effectLst/>
                <a:ea typeface="Times New Roman" panose="02020603050405020304" pitchFamily="18" charset="0"/>
              </a:rPr>
              <a:t> </a:t>
            </a:r>
          </a:p>
        </p:txBody>
      </p:sp>
    </p:spTree>
    <p:extLst>
      <p:ext uri="{BB962C8B-B14F-4D97-AF65-F5344CB8AC3E}">
        <p14:creationId xmlns:p14="http://schemas.microsoft.com/office/powerpoint/2010/main" val="8562123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598E4E-6069-E849-817C-197DFAE3B1C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C2C01EA-79A1-0A4A-B755-EC97C6A3D11D}"/>
              </a:ext>
            </a:extLst>
          </p:cNvPr>
          <p:cNvSpPr txBox="1"/>
          <p:nvPr/>
        </p:nvSpPr>
        <p:spPr>
          <a:xfrm>
            <a:off x="609600" y="1752600"/>
            <a:ext cx="10972799" cy="3182410"/>
          </a:xfrm>
          <a:prstGeom prst="rect">
            <a:avLst/>
          </a:prstGeom>
          <a:noFill/>
        </p:spPr>
        <p:txBody>
          <a:bodyPr wrap="square">
            <a:spAutoFit/>
          </a:bodyPr>
          <a:lstStyle/>
          <a:p>
            <a:pPr marL="0" marR="0">
              <a:spcBef>
                <a:spcPts val="0"/>
              </a:spcBef>
              <a:spcAft>
                <a:spcPts val="0"/>
              </a:spcAft>
            </a:pPr>
            <a:r>
              <a:rPr lang="en-US" sz="4400" i="1" dirty="0">
                <a:ln>
                  <a:solidFill>
                    <a:schemeClr val="bg1"/>
                  </a:solidFill>
                </a:ln>
                <a:solidFill>
                  <a:schemeClr val="bg1"/>
                </a:solidFill>
                <a:effectLst/>
                <a:ea typeface="Times New Roman" panose="02020603050405020304" pitchFamily="18" charset="0"/>
              </a:rPr>
              <a:t>We offer our confession, our hearts, and our prayers in the name of our Lord and Savior, Jesus Christ.</a:t>
            </a:r>
            <a:r>
              <a:rPr lang="en-US" sz="1800" dirty="0">
                <a:ln>
                  <a:solidFill>
                    <a:schemeClr val="bg1"/>
                  </a:solidFill>
                </a:ln>
                <a:solidFill>
                  <a:schemeClr val="bg1"/>
                </a:solidFill>
                <a:effectLst/>
                <a:ea typeface="Times New Roman" panose="02020603050405020304" pitchFamily="18" charset="0"/>
              </a:rPr>
              <a:t> </a:t>
            </a:r>
          </a:p>
          <a:p>
            <a:pPr marL="0" marR="0">
              <a:spcBef>
                <a:spcPts val="0"/>
              </a:spcBef>
              <a:spcAft>
                <a:spcPts val="0"/>
              </a:spcAft>
            </a:pPr>
            <a:r>
              <a:rPr lang="en-US" sz="5080" b="1" dirty="0">
                <a:ln>
                  <a:solidFill>
                    <a:schemeClr val="bg1"/>
                  </a:solidFill>
                </a:ln>
                <a:solidFill>
                  <a:schemeClr val="bg1"/>
                </a:solidFill>
                <a:effectLst/>
                <a:ea typeface="Times New Roman" panose="02020603050405020304" pitchFamily="18" charset="0"/>
              </a:rPr>
              <a:t>Amen</a:t>
            </a:r>
            <a:r>
              <a:rPr lang="en-US" sz="1800" b="1" dirty="0">
                <a:ln>
                  <a:solidFill>
                    <a:schemeClr val="bg1"/>
                  </a:solidFill>
                </a:ln>
                <a:solidFill>
                  <a:schemeClr val="bg1"/>
                </a:solidFill>
                <a:effectLst/>
                <a:ea typeface="Times New Roman" panose="02020603050405020304" pitchFamily="18" charset="0"/>
              </a:rPr>
              <a:t>. </a:t>
            </a:r>
            <a:endParaRPr lang="en-US" sz="1800" dirty="0">
              <a:ln>
                <a:solidFill>
                  <a:schemeClr val="bg1"/>
                </a:solidFill>
              </a:ln>
              <a:solidFill>
                <a:schemeClr val="bg1"/>
              </a:solidFill>
              <a:effectLst/>
              <a:ea typeface="Times New Roman" panose="02020603050405020304" pitchFamily="18" charset="0"/>
            </a:endParaRPr>
          </a:p>
          <a:p>
            <a:pPr marL="0" marR="0">
              <a:spcBef>
                <a:spcPts val="0"/>
              </a:spcBef>
              <a:spcAft>
                <a:spcPts val="0"/>
              </a:spcAft>
            </a:pPr>
            <a:r>
              <a:rPr lang="en-US" sz="1800" dirty="0">
                <a:ln>
                  <a:solidFill>
                    <a:schemeClr val="bg1"/>
                  </a:solidFill>
                </a:ln>
                <a:solidFill>
                  <a:schemeClr val="bg1"/>
                </a:solidFill>
                <a:effectLst/>
                <a:ea typeface="Times New Roman" panose="02020603050405020304" pitchFamily="18" charset="0"/>
              </a:rPr>
              <a:t> </a:t>
            </a:r>
          </a:p>
        </p:txBody>
      </p:sp>
    </p:spTree>
    <p:extLst>
      <p:ext uri="{BB962C8B-B14F-4D97-AF65-F5344CB8AC3E}">
        <p14:creationId xmlns:p14="http://schemas.microsoft.com/office/powerpoint/2010/main" val="37851691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89BF1-AA1D-C45B-BB85-E764EBF7E45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B8E94C4-21F6-B453-39BE-86777AF86AB4}"/>
              </a:ext>
            </a:extLst>
          </p:cNvPr>
          <p:cNvSpPr txBox="1"/>
          <p:nvPr/>
        </p:nvSpPr>
        <p:spPr>
          <a:xfrm>
            <a:off x="723900" y="1600200"/>
            <a:ext cx="10744200" cy="3859518"/>
          </a:xfrm>
          <a:prstGeom prst="rect">
            <a:avLst/>
          </a:prstGeom>
          <a:noFill/>
        </p:spPr>
        <p:txBody>
          <a:bodyPr wrap="square">
            <a:spAutoFit/>
          </a:bodyPr>
          <a:lstStyle/>
          <a:p>
            <a:pPr marL="0" marR="0">
              <a:spcBef>
                <a:spcPts val="0"/>
              </a:spcBef>
              <a:spcAft>
                <a:spcPts val="0"/>
              </a:spcAft>
            </a:pPr>
            <a:r>
              <a:rPr lang="en-US" sz="4400" i="1" dirty="0">
                <a:ln>
                  <a:solidFill>
                    <a:schemeClr val="bg1"/>
                  </a:solidFill>
                </a:ln>
                <a:solidFill>
                  <a:schemeClr val="bg1"/>
                </a:solidFill>
                <a:effectLst/>
                <a:ea typeface="Times New Roman" panose="02020603050405020304" pitchFamily="18" charset="0"/>
              </a:rPr>
              <a:t>By grace you have been saved.</a:t>
            </a:r>
          </a:p>
          <a:p>
            <a:pPr marL="0" marR="0">
              <a:spcBef>
                <a:spcPts val="0"/>
              </a:spcBef>
              <a:spcAft>
                <a:spcPts val="0"/>
              </a:spcAft>
            </a:pPr>
            <a:r>
              <a:rPr lang="en-US" sz="4400" i="1" dirty="0">
                <a:ln>
                  <a:solidFill>
                    <a:schemeClr val="bg1"/>
                  </a:solidFill>
                </a:ln>
                <a:solidFill>
                  <a:schemeClr val="bg1"/>
                </a:solidFill>
                <a:effectLst/>
                <a:ea typeface="Times New Roman" panose="02020603050405020304" pitchFamily="18" charset="0"/>
              </a:rPr>
              <a:t>May almighty God strengthen you with power through the Holy Spirit, that Christ may live in your hearts through faith.</a:t>
            </a:r>
            <a:r>
              <a:rPr lang="en-US" sz="1800" i="1" dirty="0">
                <a:ln>
                  <a:solidFill>
                    <a:schemeClr val="bg1"/>
                  </a:solidFill>
                </a:ln>
                <a:solidFill>
                  <a:schemeClr val="bg1"/>
                </a:solidFill>
                <a:effectLst/>
                <a:ea typeface="Times New Roman" panose="02020603050405020304" pitchFamily="18" charset="0"/>
              </a:rPr>
              <a:t> </a:t>
            </a:r>
          </a:p>
          <a:p>
            <a:pPr marL="0" marR="0">
              <a:spcBef>
                <a:spcPts val="0"/>
              </a:spcBef>
              <a:spcAft>
                <a:spcPts val="0"/>
              </a:spcAft>
            </a:pPr>
            <a:endParaRPr lang="en-US" b="1" i="1" dirty="0">
              <a:ln>
                <a:solidFill>
                  <a:schemeClr val="bg1"/>
                </a:solidFill>
              </a:ln>
              <a:solidFill>
                <a:schemeClr val="bg1"/>
              </a:solidFill>
              <a:ea typeface="Times New Roman" panose="02020603050405020304" pitchFamily="18" charset="0"/>
            </a:endParaRPr>
          </a:p>
          <a:p>
            <a:pPr marL="0" marR="0">
              <a:spcBef>
                <a:spcPts val="0"/>
              </a:spcBef>
              <a:spcAft>
                <a:spcPts val="0"/>
              </a:spcAft>
            </a:pPr>
            <a:r>
              <a:rPr lang="en-US" sz="5080" b="1" dirty="0">
                <a:ln>
                  <a:solidFill>
                    <a:schemeClr val="bg1"/>
                  </a:solidFill>
                </a:ln>
                <a:solidFill>
                  <a:schemeClr val="bg1"/>
                </a:solidFill>
                <a:effectLst/>
                <a:ea typeface="Times New Roman" panose="02020603050405020304" pitchFamily="18" charset="0"/>
              </a:rPr>
              <a:t>Amen. </a:t>
            </a:r>
            <a:endParaRPr lang="en-US" sz="5080" dirty="0">
              <a:ln>
                <a:solidFill>
                  <a:schemeClr val="bg1"/>
                </a:solidFill>
              </a:ln>
              <a:solidFill>
                <a:schemeClr val="bg1"/>
              </a:solidFill>
            </a:endParaRPr>
          </a:p>
        </p:txBody>
      </p:sp>
    </p:spTree>
    <p:extLst>
      <p:ext uri="{BB962C8B-B14F-4D97-AF65-F5344CB8AC3E}">
        <p14:creationId xmlns:p14="http://schemas.microsoft.com/office/powerpoint/2010/main" val="37613334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B1EDB-E65B-4E1B-B5E3-E28C41E7AB7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44410"/>
            <a:ext cx="12192001" cy="6949439"/>
          </a:xfrm>
          <a:prstGeom prst="rect">
            <a:avLst/>
          </a:prstGeom>
        </p:spPr>
      </p:pic>
      <p:sp>
        <p:nvSpPr>
          <p:cNvPr id="2" name="TextBox 1"/>
          <p:cNvSpPr txBox="1"/>
          <p:nvPr/>
        </p:nvSpPr>
        <p:spPr>
          <a:xfrm>
            <a:off x="533400" y="1383489"/>
            <a:ext cx="10972799" cy="4091021"/>
          </a:xfrm>
          <a:prstGeom prst="rect">
            <a:avLst/>
          </a:prstGeom>
          <a:noFill/>
        </p:spPr>
        <p:txBody>
          <a:bodyPr wrap="square" lIns="95153" tIns="47576" rIns="95153" bIns="47576" rtlCol="0">
            <a:spAutoFit/>
          </a:bodyPr>
          <a:lstStyle/>
          <a:p>
            <a:pPr algn="ctr"/>
            <a:r>
              <a:rPr lang="en-US" sz="5080" b="1" dirty="0">
                <a:ln>
                  <a:solidFill>
                    <a:schemeClr val="bg1"/>
                  </a:solidFill>
                </a:ln>
                <a:solidFill>
                  <a:schemeClr val="bg1"/>
                </a:solidFill>
                <a:effectLst>
                  <a:outerShdw blurRad="38100" dist="38100" dir="2700000" algn="tl">
                    <a:srgbClr val="000000">
                      <a:alpha val="43137"/>
                    </a:srgbClr>
                  </a:outerShdw>
                </a:effectLst>
              </a:rPr>
              <a:t>PEACE</a:t>
            </a:r>
          </a:p>
          <a:p>
            <a:pPr algn="ctr"/>
            <a:endParaRPr lang="en-US" sz="1050" b="1" dirty="0">
              <a:ln>
                <a:solidFill>
                  <a:schemeClr val="bg1"/>
                </a:solidFill>
              </a:ln>
              <a:solidFill>
                <a:schemeClr val="bg1"/>
              </a:solidFill>
              <a:effectLst>
                <a:outerShdw blurRad="38100" dist="38100" dir="2700000" algn="tl">
                  <a:srgbClr val="000000">
                    <a:alpha val="43137"/>
                  </a:srgbClr>
                </a:outerShdw>
              </a:effectLst>
            </a:endParaRPr>
          </a:p>
          <a:p>
            <a:pPr algn="ctr"/>
            <a:endParaRPr lang="en-US" sz="1050" b="1" dirty="0">
              <a:ln>
                <a:solidFill>
                  <a:schemeClr val="bg1"/>
                </a:solidFill>
              </a:ln>
              <a:solidFill>
                <a:schemeClr val="bg1"/>
              </a:solidFill>
              <a:effectLst>
                <a:outerShdw blurRad="38100" dist="38100" dir="2700000" algn="tl">
                  <a:srgbClr val="000000">
                    <a:alpha val="43137"/>
                  </a:srgbClr>
                </a:outerShdw>
              </a:effectLst>
            </a:endParaRPr>
          </a:p>
          <a:p>
            <a:pPr algn="ctr"/>
            <a:endParaRPr lang="en-US" sz="1050" b="1" dirty="0">
              <a:ln>
                <a:solidFill>
                  <a:schemeClr val="bg1"/>
                </a:solidFill>
              </a:ln>
              <a:solidFill>
                <a:schemeClr val="bg1"/>
              </a:solidFill>
              <a:effectLst>
                <a:outerShdw blurRad="38100" dist="38100" dir="2700000" algn="tl">
                  <a:srgbClr val="000000">
                    <a:alpha val="43137"/>
                  </a:srgbClr>
                </a:outerShdw>
              </a:effectLst>
            </a:endParaRPr>
          </a:p>
          <a:p>
            <a:pPr marL="474114" indent="-474114" algn="ctr"/>
            <a:r>
              <a:rPr lang="en-US" sz="4400" i="1" dirty="0">
                <a:ln>
                  <a:solidFill>
                    <a:schemeClr val="bg1"/>
                  </a:solidFill>
                </a:ln>
                <a:solidFill>
                  <a:schemeClr val="bg1"/>
                </a:solidFill>
                <a:effectLst>
                  <a:outerShdw blurRad="38100" dist="38100" dir="2700000" algn="tl">
                    <a:srgbClr val="000000">
                      <a:alpha val="43137"/>
                    </a:srgbClr>
                  </a:outerShdw>
                </a:effectLst>
              </a:rPr>
              <a:t>The peace of Christ be with you always.</a:t>
            </a:r>
          </a:p>
          <a:p>
            <a:pPr algn="ctr"/>
            <a:endParaRPr lang="en-US" sz="1050" b="1" dirty="0">
              <a:ln>
                <a:solidFill>
                  <a:schemeClr val="bg1"/>
                </a:solidFill>
              </a:ln>
              <a:solidFill>
                <a:schemeClr val="bg1"/>
              </a:solidFill>
              <a:effectLst>
                <a:outerShdw blurRad="38100" dist="38100" dir="2700000" algn="tl">
                  <a:srgbClr val="000000">
                    <a:alpha val="43137"/>
                  </a:srgbClr>
                </a:outerShdw>
              </a:effectLst>
            </a:endParaRPr>
          </a:p>
          <a:p>
            <a:pPr algn="ctr"/>
            <a:r>
              <a:rPr lang="en-US" sz="5080" b="1" dirty="0">
                <a:ln>
                  <a:solidFill>
                    <a:schemeClr val="bg1"/>
                  </a:solidFill>
                </a:ln>
                <a:solidFill>
                  <a:schemeClr val="bg1"/>
                </a:solidFill>
                <a:effectLst>
                  <a:outerShdw blurRad="38100" dist="38100" dir="2700000" algn="tl">
                    <a:srgbClr val="000000">
                      <a:alpha val="43137"/>
                    </a:srgbClr>
                  </a:outerShdw>
                </a:effectLst>
              </a:rPr>
              <a:t>And also with you.</a:t>
            </a:r>
          </a:p>
          <a:p>
            <a:pPr algn="ctr"/>
            <a:endParaRPr lang="en-US" b="1" dirty="0">
              <a:ln>
                <a:solidFill>
                  <a:schemeClr val="bg1"/>
                </a:solidFill>
              </a:ln>
              <a:solidFill>
                <a:schemeClr val="bg1"/>
              </a:solidFill>
              <a:effectLst>
                <a:outerShdw blurRad="38100" dist="38100" dir="2700000" algn="tl">
                  <a:srgbClr val="000000">
                    <a:alpha val="43137"/>
                  </a:srgbClr>
                </a:outerShdw>
              </a:effectLst>
            </a:endParaRPr>
          </a:p>
          <a:p>
            <a:pPr algn="ctr"/>
            <a:endParaRPr lang="en-US" b="1" dirty="0">
              <a:ln>
                <a:solidFill>
                  <a:schemeClr val="bg1"/>
                </a:solidFill>
              </a:ln>
              <a:solidFill>
                <a:schemeClr val="bg1"/>
              </a:solidFill>
              <a:effectLst>
                <a:outerShdw blurRad="38100" dist="38100" dir="2700000" algn="tl">
                  <a:srgbClr val="000000">
                    <a:alpha val="43137"/>
                  </a:srgbClr>
                </a:outerShdw>
              </a:effectLst>
            </a:endParaRPr>
          </a:p>
          <a:p>
            <a:pPr algn="ctr"/>
            <a:endParaRPr lang="en-US" b="1" dirty="0">
              <a:ln>
                <a:solidFill>
                  <a:schemeClr val="bg1"/>
                </a:solidFill>
              </a:ln>
              <a:solidFill>
                <a:schemeClr val="bg1"/>
              </a:solidFill>
              <a:effectLst>
                <a:outerShdw blurRad="38100" dist="38100" dir="2700000" algn="tl">
                  <a:srgbClr val="000000">
                    <a:alpha val="43137"/>
                  </a:srgbClr>
                </a:outerShdw>
              </a:effectLst>
            </a:endParaRPr>
          </a:p>
          <a:p>
            <a:pPr algn="ctr"/>
            <a:endParaRPr lang="en-US" b="1" dirty="0">
              <a:ln>
                <a:solidFill>
                  <a:schemeClr val="bg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75352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2C14FE-E3F7-49A2-A5D0-8406D1F7A97B}"/>
              </a:ext>
            </a:extLst>
          </p:cNvPr>
          <p:cNvSpPr/>
          <p:nvPr/>
        </p:nvSpPr>
        <p:spPr>
          <a:xfrm>
            <a:off x="613794" y="738318"/>
            <a:ext cx="10964411" cy="2074414"/>
          </a:xfrm>
          <a:prstGeom prst="rect">
            <a:avLst/>
          </a:prstGeom>
        </p:spPr>
        <p:txBody>
          <a:bodyPr wrap="square">
            <a:spAutoFit/>
          </a:bodyPr>
          <a:lstStyle/>
          <a:p>
            <a:pPr algn="ctr"/>
            <a:endParaRPr lang="en-US" sz="1000" b="1" i="1" dirty="0">
              <a:ln>
                <a:solidFill>
                  <a:srgbClr val="FFFF00"/>
                </a:solidFill>
              </a:ln>
              <a:solidFill>
                <a:srgbClr val="FFFF00"/>
              </a:solidFill>
              <a:effectLst>
                <a:outerShdw blurRad="50800" dist="38100" dir="2700000" algn="tl" rotWithShape="0">
                  <a:prstClr val="black">
                    <a:alpha val="40000"/>
                  </a:prstClr>
                </a:outerShdw>
              </a:effectLst>
            </a:endParaRPr>
          </a:p>
          <a:p>
            <a:pPr algn="ctr"/>
            <a:r>
              <a:rPr lang="en-US" sz="5080" b="1" dirty="0">
                <a:ln>
                  <a:solidFill>
                    <a:schemeClr val="tx1"/>
                  </a:solidFill>
                </a:ln>
                <a:effectLst>
                  <a:outerShdw blurRad="50800" dist="38100" dir="2700000" algn="tl" rotWithShape="0">
                    <a:prstClr val="black">
                      <a:alpha val="40000"/>
                    </a:prstClr>
                  </a:outerShdw>
                </a:effectLst>
              </a:rPr>
              <a:t>OFFERING OF TITHES &amp; GIFTS</a:t>
            </a:r>
          </a:p>
          <a:p>
            <a:pPr algn="ctr"/>
            <a:r>
              <a:rPr lang="en-US" sz="4400" dirty="0">
                <a:ln>
                  <a:solidFill>
                    <a:schemeClr val="tx1"/>
                  </a:solidFill>
                </a:ln>
                <a:effectLst>
                  <a:outerShdw blurRad="50800" dist="38100" dir="2700000" algn="tl" rotWithShape="0">
                    <a:prstClr val="black">
                      <a:alpha val="40000"/>
                    </a:prstClr>
                  </a:outerShdw>
                </a:effectLst>
              </a:rPr>
              <a:t>The offering is collected at this time.</a:t>
            </a:r>
          </a:p>
          <a:p>
            <a:pPr algn="ctr"/>
            <a:endParaRPr lang="en-US" sz="800" i="1" dirty="0">
              <a:ln>
                <a:solidFill>
                  <a:schemeClr val="tx1"/>
                </a:solidFill>
              </a:ln>
              <a:effectLst>
                <a:outerShdw blurRad="50800" dist="38100" dir="2700000" algn="tl" rotWithShape="0">
                  <a:prstClr val="black">
                    <a:alpha val="40000"/>
                  </a:prstClr>
                </a:outerShdw>
              </a:effectLst>
            </a:endParaRPr>
          </a:p>
          <a:p>
            <a:pPr algn="ctr"/>
            <a:endParaRPr lang="en-US" sz="800" i="1" dirty="0">
              <a:ln>
                <a:solidFill>
                  <a:schemeClr val="tx1"/>
                </a:solidFill>
              </a:ln>
              <a:effectLst>
                <a:outerShdw blurRad="50800" dist="38100" dir="2700000" algn="tl" rotWithShape="0">
                  <a:prstClr val="black">
                    <a:alpha val="40000"/>
                  </a:prstClr>
                </a:outerShdw>
              </a:effectLst>
            </a:endParaRPr>
          </a:p>
          <a:p>
            <a:pPr algn="ctr"/>
            <a:endParaRPr lang="en-US" sz="800" i="1" dirty="0">
              <a:ln>
                <a:solidFill>
                  <a:schemeClr val="tx1"/>
                </a:solidFill>
              </a:ln>
              <a:effectLst>
                <a:outerShdw blurRad="50800" dist="38100" dir="2700000" algn="tl" rotWithShape="0">
                  <a:prstClr val="black">
                    <a:alpha val="40000"/>
                  </a:prstClr>
                </a:outerShdw>
              </a:effectLst>
            </a:endParaRPr>
          </a:p>
        </p:txBody>
      </p:sp>
      <p:pic>
        <p:nvPicPr>
          <p:cNvPr id="6" name="Picture 5">
            <a:extLst>
              <a:ext uri="{FF2B5EF4-FFF2-40B4-BE49-F238E27FC236}">
                <a16:creationId xmlns:a16="http://schemas.microsoft.com/office/drawing/2014/main" id="{72C59F1E-D4FE-49D4-88E8-5FB30D92BC60}"/>
              </a:ext>
            </a:extLst>
          </p:cNvPr>
          <p:cNvPicPr>
            <a:picLocks noChangeAspect="1"/>
          </p:cNvPicPr>
          <p:nvPr/>
        </p:nvPicPr>
        <p:blipFill>
          <a:blip r:embed="rId2">
            <a:duotone>
              <a:prstClr val="black"/>
              <a:srgbClr val="7030A0">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93579A5-D0F8-44B2-BED3-E6B3242EC8AE}"/>
              </a:ext>
            </a:extLst>
          </p:cNvPr>
          <p:cNvSpPr/>
          <p:nvPr/>
        </p:nvSpPr>
        <p:spPr>
          <a:xfrm>
            <a:off x="1524000" y="1368914"/>
            <a:ext cx="8852680" cy="830997"/>
          </a:xfrm>
          <a:prstGeom prst="rect">
            <a:avLst/>
          </a:prstGeom>
          <a:noFill/>
        </p:spPr>
        <p:txBody>
          <a:bodyPr wrap="none" lIns="91440" tIns="45720" rIns="91440" bIns="45720">
            <a:spAutoFit/>
          </a:bodyPr>
          <a:lstStyle/>
          <a:p>
            <a:pPr algn="ctr"/>
            <a:r>
              <a:rPr lang="en-US" sz="4800" dirty="0">
                <a:ln w="0">
                  <a:solidFill>
                    <a:schemeClr val="bg1"/>
                  </a:solidFill>
                </a:ln>
                <a:solidFill>
                  <a:schemeClr val="bg1"/>
                </a:solidFill>
              </a:rPr>
              <a:t>www.peacelutheranspringfield.org</a:t>
            </a:r>
            <a:endParaRPr lang="en-US" sz="4800" b="0" cap="none" spc="0" dirty="0">
              <a:ln w="0">
                <a:solidFill>
                  <a:schemeClr val="bg1"/>
                </a:solidFill>
              </a:ln>
              <a:solidFill>
                <a:schemeClr val="bg1"/>
              </a:solidFill>
            </a:endParaRPr>
          </a:p>
        </p:txBody>
      </p:sp>
      <p:sp>
        <p:nvSpPr>
          <p:cNvPr id="5" name="Rectangle 4">
            <a:extLst>
              <a:ext uri="{FF2B5EF4-FFF2-40B4-BE49-F238E27FC236}">
                <a16:creationId xmlns:a16="http://schemas.microsoft.com/office/drawing/2014/main" id="{A551CFE3-7FBB-49CC-A672-4B5F057E3C55}"/>
              </a:ext>
            </a:extLst>
          </p:cNvPr>
          <p:cNvSpPr/>
          <p:nvPr/>
        </p:nvSpPr>
        <p:spPr>
          <a:xfrm>
            <a:off x="470763" y="230487"/>
            <a:ext cx="11262326" cy="1323439"/>
          </a:xfrm>
          <a:prstGeom prst="rect">
            <a:avLst/>
          </a:prstGeom>
          <a:noFill/>
        </p:spPr>
        <p:txBody>
          <a:bodyPr wrap="square" lIns="91440" tIns="45720" rIns="91440" bIns="45720">
            <a:spAutoFit/>
          </a:bodyPr>
          <a:lstStyle/>
          <a:p>
            <a:pPr algn="ctr"/>
            <a:r>
              <a:rPr lang="en-US" sz="4000" b="0" cap="none" spc="0" dirty="0">
                <a:ln w="0">
                  <a:solidFill>
                    <a:schemeClr val="bg1"/>
                  </a:solidFill>
                </a:ln>
                <a:solidFill>
                  <a:schemeClr val="bg1"/>
                </a:solidFill>
              </a:rPr>
              <a:t>THANK YOU FOR YOUR CONTINUED SUPPORT </a:t>
            </a:r>
            <a:r>
              <a:rPr lang="en-US" sz="4000" dirty="0">
                <a:ln w="0">
                  <a:solidFill>
                    <a:schemeClr val="bg1"/>
                  </a:solidFill>
                </a:ln>
                <a:solidFill>
                  <a:schemeClr val="bg1"/>
                </a:solidFill>
              </a:rPr>
              <a:t>OF PEACE </a:t>
            </a:r>
            <a:r>
              <a:rPr lang="en-US" sz="4000" b="0" cap="none" spc="0" dirty="0">
                <a:ln w="0">
                  <a:solidFill>
                    <a:schemeClr val="bg1"/>
                  </a:solidFill>
                </a:ln>
                <a:solidFill>
                  <a:schemeClr val="bg1"/>
                </a:solidFill>
              </a:rPr>
              <a:t>LUTHERAN CHURCH</a:t>
            </a:r>
          </a:p>
        </p:txBody>
      </p:sp>
      <p:sp>
        <p:nvSpPr>
          <p:cNvPr id="7" name="TextBox 6">
            <a:extLst>
              <a:ext uri="{FF2B5EF4-FFF2-40B4-BE49-F238E27FC236}">
                <a16:creationId xmlns:a16="http://schemas.microsoft.com/office/drawing/2014/main" id="{105B750F-7D18-A852-0E73-ABECF470E0FC}"/>
              </a:ext>
            </a:extLst>
          </p:cNvPr>
          <p:cNvSpPr txBox="1"/>
          <p:nvPr/>
        </p:nvSpPr>
        <p:spPr>
          <a:xfrm>
            <a:off x="1371600" y="4953000"/>
            <a:ext cx="9817007" cy="1261884"/>
          </a:xfrm>
          <a:prstGeom prst="rect">
            <a:avLst/>
          </a:prstGeom>
          <a:noFill/>
        </p:spPr>
        <p:txBody>
          <a:bodyPr wrap="square">
            <a:spAutoFit/>
          </a:bodyPr>
          <a:lstStyle/>
          <a:p>
            <a:r>
              <a:rPr lang="en-US" sz="4400" b="1" dirty="0">
                <a:solidFill>
                  <a:schemeClr val="bg1"/>
                </a:solidFill>
              </a:rPr>
              <a:t>CHOIR ANTHEM: Shepherd of My Life</a:t>
            </a:r>
          </a:p>
          <a:p>
            <a:pPr algn="ctr"/>
            <a:r>
              <a:rPr lang="en-US" sz="3200" b="1" dirty="0">
                <a:solidFill>
                  <a:schemeClr val="bg1"/>
                </a:solidFill>
              </a:rPr>
              <a:t>Joseph M. Martin</a:t>
            </a:r>
          </a:p>
        </p:txBody>
      </p:sp>
    </p:spTree>
    <p:extLst>
      <p:ext uri="{BB962C8B-B14F-4D97-AF65-F5344CB8AC3E}">
        <p14:creationId xmlns:p14="http://schemas.microsoft.com/office/powerpoint/2010/main" val="21843071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5090B7-BA3B-4073-89C7-8DEC55BD9478}"/>
              </a:ext>
            </a:extLst>
          </p:cNvPr>
          <p:cNvPicPr>
            <a:picLocks noChangeAspect="1"/>
          </p:cNvPicPr>
          <p:nvPr/>
        </p:nvPicPr>
        <p:blipFill>
          <a:blip r:embed="rId2"/>
          <a:stretch>
            <a:fillRect/>
          </a:stretch>
        </p:blipFill>
        <p:spPr>
          <a:xfrm>
            <a:off x="-76200" y="0"/>
            <a:ext cx="12268200" cy="6858000"/>
          </a:xfrm>
          <a:prstGeom prst="rect">
            <a:avLst/>
          </a:prstGeom>
        </p:spPr>
      </p:pic>
      <p:sp>
        <p:nvSpPr>
          <p:cNvPr id="3" name="Rectangle 2"/>
          <p:cNvSpPr/>
          <p:nvPr/>
        </p:nvSpPr>
        <p:spPr>
          <a:xfrm>
            <a:off x="609600" y="228600"/>
            <a:ext cx="11049000" cy="5189113"/>
          </a:xfrm>
          <a:prstGeom prst="rect">
            <a:avLst/>
          </a:prstGeom>
        </p:spPr>
        <p:txBody>
          <a:bodyPr wrap="square">
            <a:spAutoFit/>
          </a:bodyPr>
          <a:lstStyle/>
          <a:p>
            <a:pPr lvl="0" algn="ctr"/>
            <a:r>
              <a:rPr lang="en-US" sz="5080" b="1" dirty="0">
                <a:ln>
                  <a:solidFill>
                    <a:schemeClr val="bg1"/>
                  </a:solidFill>
                </a:ln>
                <a:solidFill>
                  <a:schemeClr val="bg1"/>
                </a:solidFill>
              </a:rPr>
              <a:t>OFFERING HYMN</a:t>
            </a:r>
          </a:p>
          <a:p>
            <a:pPr lvl="0" algn="ctr"/>
            <a:r>
              <a:rPr lang="en-US" sz="4400" i="1" dirty="0">
                <a:ln>
                  <a:solidFill>
                    <a:schemeClr val="bg1"/>
                  </a:solidFill>
                </a:ln>
                <a:solidFill>
                  <a:schemeClr val="bg1"/>
                </a:solidFill>
              </a:rPr>
              <a:t>We Are An Offering</a:t>
            </a:r>
          </a:p>
          <a:p>
            <a:pPr lvl="0" algn="ctr"/>
            <a:r>
              <a:rPr lang="en-US" sz="4400" b="1" dirty="0">
                <a:ln>
                  <a:solidFill>
                    <a:schemeClr val="bg1"/>
                  </a:solidFill>
                </a:ln>
                <a:solidFill>
                  <a:schemeClr val="bg1"/>
                </a:solidFill>
              </a:rPr>
              <a:t>ELW #692</a:t>
            </a:r>
          </a:p>
          <a:p>
            <a:pPr lvl="0" algn="ctr"/>
            <a:endParaRPr lang="en-US" sz="2000" b="1" dirty="0">
              <a:ln>
                <a:solidFill>
                  <a:schemeClr val="bg1"/>
                </a:solidFill>
              </a:ln>
              <a:solidFill>
                <a:schemeClr val="bg1"/>
              </a:solidFill>
            </a:endParaRPr>
          </a:p>
          <a:p>
            <a:pPr lvl="0" algn="ctr"/>
            <a:endParaRPr lang="en-US" sz="2000" b="1" dirty="0">
              <a:ln>
                <a:solidFill>
                  <a:schemeClr val="bg1"/>
                </a:solidFill>
              </a:ln>
              <a:solidFill>
                <a:schemeClr val="bg1"/>
              </a:solidFill>
            </a:endParaRPr>
          </a:p>
          <a:p>
            <a:pPr lvl="0" algn="ctr"/>
            <a:r>
              <a:rPr lang="en-US" sz="5080" b="1" dirty="0">
                <a:ln>
                  <a:solidFill>
                    <a:schemeClr val="bg1"/>
                  </a:solidFill>
                </a:ln>
                <a:solidFill>
                  <a:schemeClr val="bg1"/>
                </a:solidFill>
              </a:rPr>
              <a:t>We lift our voices, we lift our hands,</a:t>
            </a:r>
          </a:p>
          <a:p>
            <a:pPr lvl="0" algn="ctr"/>
            <a:r>
              <a:rPr lang="en-US" sz="5080" b="1" dirty="0">
                <a:ln>
                  <a:solidFill>
                    <a:schemeClr val="bg1"/>
                  </a:solidFill>
                </a:ln>
                <a:solidFill>
                  <a:schemeClr val="bg1"/>
                </a:solidFill>
              </a:rPr>
              <a:t>we lift our lives up to you:</a:t>
            </a:r>
          </a:p>
          <a:p>
            <a:pPr lvl="0" algn="ctr"/>
            <a:r>
              <a:rPr lang="en-US" sz="5080" b="1" dirty="0">
                <a:ln>
                  <a:solidFill>
                    <a:schemeClr val="bg1"/>
                  </a:solidFill>
                </a:ln>
                <a:solidFill>
                  <a:schemeClr val="bg1"/>
                </a:solidFill>
              </a:rPr>
              <a:t>we are an offering.</a:t>
            </a:r>
          </a:p>
        </p:txBody>
      </p:sp>
    </p:spTree>
    <p:extLst>
      <p:ext uri="{BB962C8B-B14F-4D97-AF65-F5344CB8AC3E}">
        <p14:creationId xmlns:p14="http://schemas.microsoft.com/office/powerpoint/2010/main" val="2770350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8774F-C7C5-4CF4-94CD-9887FC0A04E5}"/>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533400" y="533400"/>
            <a:ext cx="11125200" cy="5564600"/>
          </a:xfrm>
          <a:prstGeom prst="rect">
            <a:avLst/>
          </a:prstGeom>
        </p:spPr>
        <p:txBody>
          <a:bodyPr wrap="square">
            <a:spAutoFit/>
          </a:bodyPr>
          <a:lstStyle/>
          <a:p>
            <a:pPr algn="ctr"/>
            <a:r>
              <a:rPr lang="en-US" sz="5080" b="1" dirty="0">
                <a:ln>
                  <a:solidFill>
                    <a:schemeClr val="bg1"/>
                  </a:solidFill>
                </a:ln>
                <a:solidFill>
                  <a:schemeClr val="bg1"/>
                </a:solidFill>
              </a:rPr>
              <a:t>Lord use our voices,</a:t>
            </a:r>
          </a:p>
          <a:p>
            <a:pPr lvl="0" algn="ctr"/>
            <a:r>
              <a:rPr lang="en-US" sz="5080" b="1" dirty="0">
                <a:ln>
                  <a:solidFill>
                    <a:schemeClr val="bg1"/>
                  </a:solidFill>
                </a:ln>
                <a:solidFill>
                  <a:schemeClr val="bg1"/>
                </a:solidFill>
              </a:rPr>
              <a:t>Lord, use our hands, </a:t>
            </a:r>
          </a:p>
          <a:p>
            <a:pPr lvl="0" algn="ctr"/>
            <a:r>
              <a:rPr lang="en-US" sz="5080" b="1" dirty="0">
                <a:ln>
                  <a:solidFill>
                    <a:schemeClr val="bg1"/>
                  </a:solidFill>
                </a:ln>
                <a:solidFill>
                  <a:schemeClr val="bg1"/>
                </a:solidFill>
              </a:rPr>
              <a:t>Lord use our lives, they are yours: </a:t>
            </a:r>
          </a:p>
          <a:p>
            <a:pPr lvl="0" algn="ctr"/>
            <a:r>
              <a:rPr lang="en-US" sz="5080" b="1" dirty="0">
                <a:ln>
                  <a:solidFill>
                    <a:schemeClr val="bg1"/>
                  </a:solidFill>
                </a:ln>
                <a:solidFill>
                  <a:schemeClr val="bg1"/>
                </a:solidFill>
              </a:rPr>
              <a:t>we are an offering.</a:t>
            </a:r>
          </a:p>
          <a:p>
            <a:pPr lvl="0" algn="ctr"/>
            <a:r>
              <a:rPr lang="en-US" sz="5080" b="1" dirty="0">
                <a:ln>
                  <a:solidFill>
                    <a:schemeClr val="bg1"/>
                  </a:solidFill>
                </a:ln>
                <a:solidFill>
                  <a:schemeClr val="bg1"/>
                </a:solidFill>
              </a:rPr>
              <a:t>All that we have, all that we are,</a:t>
            </a:r>
          </a:p>
          <a:p>
            <a:pPr lvl="0" algn="ctr"/>
            <a:r>
              <a:rPr lang="en-US" sz="5080" b="1" dirty="0">
                <a:ln>
                  <a:solidFill>
                    <a:schemeClr val="bg1"/>
                  </a:solidFill>
                </a:ln>
                <a:solidFill>
                  <a:schemeClr val="bg1"/>
                </a:solidFill>
              </a:rPr>
              <a:t>all that we hope to be,</a:t>
            </a:r>
          </a:p>
          <a:p>
            <a:pPr lvl="0" algn="ctr"/>
            <a:r>
              <a:rPr lang="en-US" sz="5080" b="1" dirty="0">
                <a:ln>
                  <a:solidFill>
                    <a:schemeClr val="bg1"/>
                  </a:solidFill>
                </a:ln>
                <a:solidFill>
                  <a:schemeClr val="bg1"/>
                </a:solidFill>
              </a:rPr>
              <a:t>we give to you, we give to </a:t>
            </a:r>
            <a:r>
              <a:rPr lang="en-US" sz="5080" b="1" dirty="0" err="1">
                <a:ln>
                  <a:solidFill>
                    <a:schemeClr val="bg1"/>
                  </a:solidFill>
                </a:ln>
                <a:solidFill>
                  <a:schemeClr val="bg1"/>
                </a:solidFill>
              </a:rPr>
              <a:t>you.</a:t>
            </a:r>
            <a:r>
              <a:rPr lang="en-US" sz="2000" dirty="0" err="1"/>
              <a:t>ext</a:t>
            </a:r>
            <a:r>
              <a:rPr lang="en-US" sz="2000" dirty="0"/>
              <a:t>:</a:t>
            </a:r>
            <a:endParaRPr lang="en-US" sz="2000" dirty="0">
              <a:ln>
                <a:solidFill>
                  <a:schemeClr val="bg1"/>
                </a:solidFill>
              </a:ln>
              <a:solidFill>
                <a:schemeClr val="bg1"/>
              </a:solidFill>
            </a:endParaRPr>
          </a:p>
        </p:txBody>
      </p:sp>
    </p:spTree>
    <p:extLst>
      <p:ext uri="{BB962C8B-B14F-4D97-AF65-F5344CB8AC3E}">
        <p14:creationId xmlns:p14="http://schemas.microsoft.com/office/powerpoint/2010/main" val="2256001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cake, white, cut&#10;&#10;Description automatically generated">
            <a:extLst>
              <a:ext uri="{FF2B5EF4-FFF2-40B4-BE49-F238E27FC236}">
                <a16:creationId xmlns:a16="http://schemas.microsoft.com/office/drawing/2014/main" id="{B3B0DCD7-2C1F-CB2F-2E3C-AA00C2EDA1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9657" y="-228600"/>
            <a:ext cx="12504057" cy="7239000"/>
          </a:xfrm>
          <a:prstGeom prst="rect">
            <a:avLst/>
          </a:prstGeom>
          <a:ln>
            <a:noFill/>
          </a:ln>
        </p:spPr>
      </p:pic>
      <p:pic>
        <p:nvPicPr>
          <p:cNvPr id="3" name="Picture 2" descr="A picture containing snow, man, food, laying&#10;&#10;Description automatically generated">
            <a:extLst>
              <a:ext uri="{FF2B5EF4-FFF2-40B4-BE49-F238E27FC236}">
                <a16:creationId xmlns:a16="http://schemas.microsoft.com/office/drawing/2014/main" id="{DCCE115C-A1AE-D91F-B369-D0192D7C159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9061" y="-462579"/>
            <a:ext cx="13011062" cy="8050797"/>
          </a:xfrm>
          <a:prstGeom prst="rect">
            <a:avLst/>
          </a:prstGeom>
        </p:spPr>
      </p:pic>
      <p:pic>
        <p:nvPicPr>
          <p:cNvPr id="2" name="Picture 1">
            <a:extLst>
              <a:ext uri="{FF2B5EF4-FFF2-40B4-BE49-F238E27FC236}">
                <a16:creationId xmlns:a16="http://schemas.microsoft.com/office/drawing/2014/main" id="{B3307989-71BC-6661-C9E0-1AE27CD5505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9061" y="-508515"/>
            <a:ext cx="6704095" cy="8096733"/>
          </a:xfrm>
          <a:prstGeom prst="rect">
            <a:avLst/>
          </a:prstGeom>
        </p:spPr>
      </p:pic>
      <p:sp>
        <p:nvSpPr>
          <p:cNvPr id="4" name="TextBox 3">
            <a:extLst>
              <a:ext uri="{FF2B5EF4-FFF2-40B4-BE49-F238E27FC236}">
                <a16:creationId xmlns:a16="http://schemas.microsoft.com/office/drawing/2014/main" id="{17A30545-2ED9-A84E-7765-EA8D6D45F1EA}"/>
              </a:ext>
            </a:extLst>
          </p:cNvPr>
          <p:cNvSpPr txBox="1"/>
          <p:nvPr/>
        </p:nvSpPr>
        <p:spPr>
          <a:xfrm>
            <a:off x="5833872" y="537061"/>
            <a:ext cx="5946648" cy="5386411"/>
          </a:xfrm>
          <a:prstGeom prst="rect">
            <a:avLst/>
          </a:prstGeom>
          <a:noFill/>
        </p:spPr>
        <p:txBody>
          <a:bodyPr wrap="square">
            <a:spAutoFit/>
          </a:bodyPr>
          <a:lstStyle/>
          <a:p>
            <a:pPr algn="ctr">
              <a:lnSpc>
                <a:spcPct val="90000"/>
              </a:lnSpc>
              <a:spcBef>
                <a:spcPct val="0"/>
              </a:spcBef>
              <a:spcAft>
                <a:spcPts val="600"/>
              </a:spcAft>
            </a:pPr>
            <a:r>
              <a:rPr lang="en-US" sz="54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latin typeface="+mj-lt"/>
                <a:ea typeface="+mj-ea"/>
                <a:cs typeface="+mj-cs"/>
              </a:rPr>
              <a:t>ALTAR FLOWERS</a:t>
            </a:r>
            <a:endParaRPr lang="en-US" sz="48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latin typeface="+mj-lt"/>
              <a:ea typeface="+mj-ea"/>
              <a:cs typeface="+mj-cs"/>
            </a:endParaRPr>
          </a:p>
          <a:p>
            <a:pPr algn="ctr">
              <a:lnSpc>
                <a:spcPct val="90000"/>
              </a:lnSpc>
              <a:spcBef>
                <a:spcPct val="0"/>
              </a:spcBef>
              <a:spcAft>
                <a:spcPts val="600"/>
              </a:spcAft>
            </a:pPr>
            <a:r>
              <a:rPr lang="en-US" sz="508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latin typeface="+mj-lt"/>
                <a:ea typeface="+mj-ea"/>
                <a:cs typeface="+mj-cs"/>
              </a:rPr>
              <a:t>PLACED BY </a:t>
            </a:r>
          </a:p>
          <a:p>
            <a:pPr algn="ctr">
              <a:lnSpc>
                <a:spcPct val="90000"/>
              </a:lnSpc>
              <a:spcBef>
                <a:spcPct val="0"/>
              </a:spcBef>
              <a:spcAft>
                <a:spcPts val="600"/>
              </a:spcAft>
            </a:pPr>
            <a:endParaRPr lang="en-US" sz="66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latin typeface="Baguet Script" panose="00000500000000000000" pitchFamily="2" charset="0"/>
              <a:ea typeface="+mj-ea"/>
              <a:cs typeface="+mj-cs"/>
            </a:endParaRPr>
          </a:p>
          <a:p>
            <a:pPr algn="ctr">
              <a:lnSpc>
                <a:spcPct val="90000"/>
              </a:lnSpc>
              <a:spcBef>
                <a:spcPct val="0"/>
              </a:spcBef>
              <a:spcAft>
                <a:spcPts val="600"/>
              </a:spcAft>
            </a:pPr>
            <a:r>
              <a:rPr lang="en-US" sz="54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latin typeface="Baguet Script" panose="00000500000000000000" pitchFamily="2" charset="0"/>
                <a:ea typeface="+mj-ea"/>
                <a:cs typeface="+mj-cs"/>
              </a:rPr>
              <a:t> Marilyn Henderson</a:t>
            </a:r>
          </a:p>
          <a:p>
            <a:pPr algn="ctr">
              <a:lnSpc>
                <a:spcPct val="90000"/>
              </a:lnSpc>
              <a:spcBef>
                <a:spcPct val="0"/>
              </a:spcBef>
              <a:spcAft>
                <a:spcPts val="600"/>
              </a:spcAft>
            </a:pPr>
            <a:r>
              <a:rPr lang="en-US" sz="54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latin typeface="Baguet Script" panose="00000500000000000000" pitchFamily="2" charset="0"/>
                <a:ea typeface="+mj-ea"/>
                <a:cs typeface="+mj-cs"/>
              </a:rPr>
              <a:t>To the Glory </a:t>
            </a:r>
          </a:p>
          <a:p>
            <a:pPr algn="ctr">
              <a:lnSpc>
                <a:spcPct val="90000"/>
              </a:lnSpc>
              <a:spcBef>
                <a:spcPct val="0"/>
              </a:spcBef>
              <a:spcAft>
                <a:spcPts val="600"/>
              </a:spcAft>
            </a:pPr>
            <a:r>
              <a:rPr lang="en-US" sz="5400" b="1" dirty="0">
                <a:ln>
                  <a:solidFill>
                    <a:schemeClr val="accent4">
                      <a:lumMod val="75000"/>
                    </a:schemeClr>
                  </a:solidFill>
                </a:ln>
                <a:solidFill>
                  <a:schemeClr val="accent4">
                    <a:lumMod val="75000"/>
                  </a:schemeClr>
                </a:solidFill>
                <a:effectLst>
                  <a:outerShdw blurRad="50800" dist="38100" dir="2700000" algn="tl" rotWithShape="0">
                    <a:prstClr val="black">
                      <a:alpha val="40000"/>
                    </a:prstClr>
                  </a:outerShdw>
                </a:effectLst>
                <a:latin typeface="Baguet Script" panose="00000500000000000000" pitchFamily="2" charset="0"/>
                <a:ea typeface="+mj-ea"/>
                <a:cs typeface="+mj-cs"/>
              </a:rPr>
              <a:t>of God</a:t>
            </a:r>
          </a:p>
          <a:p>
            <a:pPr algn="ctr">
              <a:lnSpc>
                <a:spcPct val="90000"/>
              </a:lnSpc>
              <a:spcBef>
                <a:spcPct val="0"/>
              </a:spcBef>
              <a:spcAft>
                <a:spcPts val="600"/>
              </a:spcAft>
            </a:pPr>
            <a:endParaRPr lang="en-US" sz="1600" dirty="0">
              <a:ln>
                <a:solidFill>
                  <a:schemeClr val="bg1"/>
                </a:solidFill>
              </a:ln>
              <a:solidFill>
                <a:schemeClr val="bg1"/>
              </a:solidFill>
              <a:effectLst>
                <a:outerShdw blurRad="50800" dist="38100" dir="2700000" algn="tl" rotWithShape="0">
                  <a:prstClr val="black">
                    <a:alpha val="40000"/>
                  </a:prstClr>
                </a:outerShdw>
              </a:effectLst>
              <a:latin typeface="Baguet Script" panose="00000500000000000000" pitchFamily="2" charset="0"/>
              <a:ea typeface="+mj-ea"/>
              <a:cs typeface="+mj-cs"/>
            </a:endParaRPr>
          </a:p>
        </p:txBody>
      </p:sp>
    </p:spTree>
    <p:extLst>
      <p:ext uri="{BB962C8B-B14F-4D97-AF65-F5344CB8AC3E}">
        <p14:creationId xmlns:p14="http://schemas.microsoft.com/office/powerpoint/2010/main" val="2881213110"/>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E2AF45-981D-4B50-8C15-28B65F4C800C}"/>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C97C415-CBF5-4135-A890-905CE52DF865}"/>
              </a:ext>
            </a:extLst>
          </p:cNvPr>
          <p:cNvSpPr/>
          <p:nvPr/>
        </p:nvSpPr>
        <p:spPr>
          <a:xfrm>
            <a:off x="647700" y="5657165"/>
            <a:ext cx="10896600" cy="646331"/>
          </a:xfrm>
          <a:prstGeom prst="rect">
            <a:avLst/>
          </a:prstGeom>
        </p:spPr>
        <p:txBody>
          <a:bodyPr wrap="square">
            <a:spAutoFit/>
          </a:bodyPr>
          <a:lstStyle/>
          <a:p>
            <a:pPr lvl="0" algn="ctr"/>
            <a:r>
              <a:rPr lang="en-US" dirty="0">
                <a:ln>
                  <a:solidFill>
                    <a:schemeClr val="bg1"/>
                  </a:solidFill>
                </a:ln>
                <a:solidFill>
                  <a:schemeClr val="bg1"/>
                </a:solidFill>
              </a:rPr>
              <a:t>Frank von Christierson, 1900-1996, alt.  Music: English folk tune; arr. Ralph Vaughan Williams, 1872-1958  Text © 1961, ren. 1989 The Hymn Society, admin. Hope Publishing Company  </a:t>
            </a:r>
            <a:r>
              <a:rPr lang="en-US" dirty="0" err="1">
                <a:ln>
                  <a:solidFill>
                    <a:schemeClr val="bg1"/>
                  </a:solidFill>
                </a:ln>
                <a:solidFill>
                  <a:schemeClr val="bg1"/>
                </a:solidFill>
              </a:rPr>
              <a:t>Arr</a:t>
            </a:r>
            <a:r>
              <a:rPr lang="en-US" dirty="0">
                <a:ln>
                  <a:solidFill>
                    <a:schemeClr val="bg1"/>
                  </a:solidFill>
                </a:ln>
                <a:solidFill>
                  <a:schemeClr val="bg1"/>
                </a:solidFill>
              </a:rPr>
              <a:t> © Oxford University Press</a:t>
            </a:r>
          </a:p>
        </p:txBody>
      </p:sp>
      <p:sp>
        <p:nvSpPr>
          <p:cNvPr id="5" name="TextBox 4">
            <a:extLst>
              <a:ext uri="{FF2B5EF4-FFF2-40B4-BE49-F238E27FC236}">
                <a16:creationId xmlns:a16="http://schemas.microsoft.com/office/drawing/2014/main" id="{D167BFA6-942F-465B-9514-161A14629AB2}"/>
              </a:ext>
            </a:extLst>
          </p:cNvPr>
          <p:cNvSpPr txBox="1"/>
          <p:nvPr/>
        </p:nvSpPr>
        <p:spPr>
          <a:xfrm>
            <a:off x="647699" y="877669"/>
            <a:ext cx="10896600" cy="4001095"/>
          </a:xfrm>
          <a:prstGeom prst="rect">
            <a:avLst/>
          </a:prstGeom>
          <a:noFill/>
        </p:spPr>
        <p:txBody>
          <a:bodyPr wrap="square" rtlCol="0">
            <a:spAutoFit/>
          </a:bodyPr>
          <a:lstStyle/>
          <a:p>
            <a:pPr algn="ctr"/>
            <a:r>
              <a:rPr lang="en-US" sz="5080" b="1" dirty="0">
                <a:ln>
                  <a:solidFill>
                    <a:schemeClr val="bg1"/>
                  </a:solidFill>
                </a:ln>
                <a:solidFill>
                  <a:schemeClr val="bg1"/>
                </a:solidFill>
              </a:rPr>
              <a:t>We lift our voice, </a:t>
            </a:r>
          </a:p>
          <a:p>
            <a:pPr algn="ctr"/>
            <a:r>
              <a:rPr lang="en-US" sz="5080" b="1" dirty="0">
                <a:ln>
                  <a:solidFill>
                    <a:schemeClr val="bg1"/>
                  </a:solidFill>
                </a:ln>
                <a:solidFill>
                  <a:schemeClr val="bg1"/>
                </a:solidFill>
              </a:rPr>
              <a:t>we lift our hands,</a:t>
            </a:r>
          </a:p>
          <a:p>
            <a:pPr algn="ctr"/>
            <a:r>
              <a:rPr lang="en-US" sz="5080" b="1" dirty="0">
                <a:ln>
                  <a:solidFill>
                    <a:schemeClr val="bg1"/>
                  </a:solidFill>
                </a:ln>
                <a:solidFill>
                  <a:schemeClr val="bg1"/>
                </a:solidFill>
              </a:rPr>
              <a:t>we lift our lives up to you:</a:t>
            </a:r>
          </a:p>
          <a:p>
            <a:pPr algn="ctr"/>
            <a:r>
              <a:rPr lang="en-US" sz="5080" b="1" dirty="0">
                <a:ln>
                  <a:solidFill>
                    <a:schemeClr val="bg1"/>
                  </a:solidFill>
                </a:ln>
                <a:solidFill>
                  <a:schemeClr val="bg1"/>
                </a:solidFill>
              </a:rPr>
              <a:t>we are an offering, </a:t>
            </a:r>
          </a:p>
          <a:p>
            <a:pPr algn="ctr"/>
            <a:r>
              <a:rPr lang="en-US" sz="5080" b="1" dirty="0">
                <a:ln>
                  <a:solidFill>
                    <a:schemeClr val="bg1"/>
                  </a:solidFill>
                </a:ln>
                <a:solidFill>
                  <a:schemeClr val="bg1"/>
                </a:solidFill>
              </a:rPr>
              <a:t>we are an offering.</a:t>
            </a:r>
          </a:p>
        </p:txBody>
      </p:sp>
    </p:spTree>
    <p:extLst>
      <p:ext uri="{BB962C8B-B14F-4D97-AF65-F5344CB8AC3E}">
        <p14:creationId xmlns:p14="http://schemas.microsoft.com/office/powerpoint/2010/main" val="1576317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35535-3D7C-49CE-8F94-0DBD763DD60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p:cNvSpPr txBox="1"/>
          <p:nvPr/>
        </p:nvSpPr>
        <p:spPr>
          <a:xfrm>
            <a:off x="571500" y="101935"/>
            <a:ext cx="11049000" cy="6654129"/>
          </a:xfrm>
          <a:prstGeom prst="rect">
            <a:avLst/>
          </a:prstGeom>
          <a:noFill/>
          <a:ln>
            <a:noFill/>
          </a:ln>
        </p:spPr>
        <p:txBody>
          <a:bodyPr wrap="square" rtlCol="0">
            <a:spAutoFit/>
          </a:bodyPr>
          <a:lstStyle/>
          <a:p>
            <a:pPr algn="ctr"/>
            <a:r>
              <a:rPr lang="en-US" sz="5080" b="1" dirty="0">
                <a:ln>
                  <a:solidFill>
                    <a:schemeClr val="tx1"/>
                  </a:solidFill>
                </a:ln>
              </a:rPr>
              <a:t>OFFERING PRAYER</a:t>
            </a:r>
          </a:p>
          <a:p>
            <a:pPr algn="ctr"/>
            <a:endParaRPr lang="en-US" sz="2000" b="1" dirty="0">
              <a:ln>
                <a:solidFill>
                  <a:schemeClr val="tx1"/>
                </a:solidFill>
              </a:ln>
            </a:endParaRPr>
          </a:p>
          <a:p>
            <a:r>
              <a:rPr lang="en-US" sz="4400" i="1" dirty="0">
                <a:ln>
                  <a:solidFill>
                    <a:schemeClr val="tx1"/>
                  </a:solidFill>
                </a:ln>
              </a:rPr>
              <a:t>Let us pray. Merciful God, </a:t>
            </a:r>
            <a:r>
              <a:rPr lang="en-US" sz="5080" b="1" dirty="0">
                <a:ln>
                  <a:solidFill>
                    <a:schemeClr val="tx1"/>
                  </a:solidFill>
                </a:ln>
              </a:rPr>
              <a:t>as grains of wheat scattered upon the hills were gathered together to become one bread, so let your church be gathered together from the ends of the earth into your kingdom, for yours is the glory through Jesus Christ, now and forever. Amen.</a:t>
            </a:r>
          </a:p>
        </p:txBody>
      </p:sp>
    </p:spTree>
    <p:extLst>
      <p:ext uri="{BB962C8B-B14F-4D97-AF65-F5344CB8AC3E}">
        <p14:creationId xmlns:p14="http://schemas.microsoft.com/office/powerpoint/2010/main" val="17215018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571500" y="228600"/>
            <a:ext cx="11049000" cy="6247864"/>
          </a:xfrm>
          <a:prstGeom prst="rect">
            <a:avLst/>
          </a:prstGeom>
          <a:noFill/>
        </p:spPr>
        <p:txBody>
          <a:bodyPr wrap="square" rtlCol="0">
            <a:spAutoFit/>
          </a:bodyPr>
          <a:lstStyle/>
          <a:p>
            <a:r>
              <a:rPr lang="en-US" sz="4000" b="1" dirty="0"/>
              <a:t>Easter – White and Gold:  The Season of Life </a:t>
            </a:r>
          </a:p>
          <a:p>
            <a:r>
              <a:rPr lang="en-US" sz="3600" dirty="0"/>
              <a:t>Alleluia, He is risen! </a:t>
            </a:r>
          </a:p>
          <a:p>
            <a:r>
              <a:rPr lang="en-US" sz="3600" dirty="0"/>
              <a:t>(He is risen indeed, alleluia!)</a:t>
            </a:r>
          </a:p>
          <a:p>
            <a:r>
              <a:rPr lang="en-US" sz="3600" dirty="0"/>
              <a:t>On Easter Sunday we remember with joy the resurrection of Jesus, celebrating together for an amazing fifty days.  During this time, we hear accounts of resurrection appearances and stories of the new community that formed from this Good News, news that turned despair and fear into hope and love.  What does it mean for our lives that death is not the end?  How do we live as Easter people, claiming the hope of the Resurrection?</a:t>
            </a:r>
            <a:endParaRPr lang="en-US" sz="2800" dirty="0"/>
          </a:p>
        </p:txBody>
      </p:sp>
    </p:spTree>
    <p:extLst>
      <p:ext uri="{BB962C8B-B14F-4D97-AF65-F5344CB8AC3E}">
        <p14:creationId xmlns:p14="http://schemas.microsoft.com/office/powerpoint/2010/main" val="316401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gn up to see the rest of what’s he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8200" cy="6858000"/>
          </a:xfrm>
          <a:prstGeom prst="rect">
            <a:avLst/>
          </a:prstGeom>
        </p:spPr>
      </p:pic>
      <p:pic>
        <p:nvPicPr>
          <p:cNvPr id="5" name="Picture 4" descr="A picture containing nature, tree&#10;&#10;Description automatically generated">
            <a:extLst>
              <a:ext uri="{FF2B5EF4-FFF2-40B4-BE49-F238E27FC236}">
                <a16:creationId xmlns:a16="http://schemas.microsoft.com/office/drawing/2014/main" id="{4C0BA380-4503-4887-BEC5-0321B3D7C5F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15240"/>
            <a:ext cx="12313243" cy="6858000"/>
          </a:xfrm>
          <a:prstGeom prst="rect">
            <a:avLst/>
          </a:prstGeom>
        </p:spPr>
      </p:pic>
      <p:sp>
        <p:nvSpPr>
          <p:cNvPr id="3" name="Rectangle 2"/>
          <p:cNvSpPr/>
          <p:nvPr/>
        </p:nvSpPr>
        <p:spPr>
          <a:xfrm>
            <a:off x="5029200" y="762000"/>
            <a:ext cx="7483209" cy="3170099"/>
          </a:xfrm>
          <a:prstGeom prst="rect">
            <a:avLst/>
          </a:prstGeom>
          <a:noFill/>
        </p:spPr>
        <p:txBody>
          <a:bodyPr wrap="square" lIns="91440" tIns="45720" rIns="91440" bIns="45720">
            <a:spAutoFit/>
          </a:bodyPr>
          <a:lstStyle/>
          <a:p>
            <a:pPr algn="ctr"/>
            <a:r>
              <a:rPr lang="en-US" sz="120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AR BLANCA" panose="02000000000000000000" pitchFamily="2" charset="0"/>
              </a:rPr>
              <a:t>Easter</a:t>
            </a:r>
          </a:p>
          <a:p>
            <a:pPr algn="ctr"/>
            <a:r>
              <a:rPr lang="en-US" sz="80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AR BLANCA" panose="02000000000000000000" pitchFamily="2" charset="0"/>
              </a:rPr>
              <a:t>Season of Life</a:t>
            </a:r>
          </a:p>
        </p:txBody>
      </p:sp>
    </p:spTree>
    <p:extLst>
      <p:ext uri="{BB962C8B-B14F-4D97-AF65-F5344CB8AC3E}">
        <p14:creationId xmlns:p14="http://schemas.microsoft.com/office/powerpoint/2010/main" val="3835556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white&#10;&#10;Description automatically generated">
            <a:extLst>
              <a:ext uri="{FF2B5EF4-FFF2-40B4-BE49-F238E27FC236}">
                <a16:creationId xmlns:a16="http://schemas.microsoft.com/office/drawing/2014/main" id="{F59F1B50-7D78-4A61-9293-6B47A062043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3" name="TextBox 2"/>
          <p:cNvSpPr txBox="1"/>
          <p:nvPr/>
        </p:nvSpPr>
        <p:spPr>
          <a:xfrm>
            <a:off x="609600" y="305068"/>
            <a:ext cx="11049000" cy="6290953"/>
          </a:xfrm>
          <a:prstGeom prst="rect">
            <a:avLst/>
          </a:prstGeom>
          <a:noFill/>
        </p:spPr>
        <p:txBody>
          <a:bodyPr wrap="square" rtlCol="0">
            <a:spAutoFit/>
          </a:bodyPr>
          <a:lstStyle/>
          <a:p>
            <a:pPr algn="ctr"/>
            <a:r>
              <a:rPr lang="en-US" sz="5080" b="1" dirty="0">
                <a:ln>
                  <a:solidFill>
                    <a:schemeClr val="tx1"/>
                  </a:solidFill>
                </a:ln>
              </a:rPr>
              <a:t>READING</a:t>
            </a:r>
          </a:p>
          <a:p>
            <a:pPr algn="ctr"/>
            <a:r>
              <a:rPr lang="en-US" sz="4400" i="1" dirty="0">
                <a:ln>
                  <a:solidFill>
                    <a:schemeClr val="tx1"/>
                  </a:solidFill>
                </a:ln>
              </a:rPr>
              <a:t>Luke 24:1-12</a:t>
            </a:r>
          </a:p>
          <a:p>
            <a:r>
              <a:rPr lang="en-US" sz="4400" i="1" dirty="0">
                <a:ln>
                  <a:solidFill>
                    <a:schemeClr val="tx1"/>
                  </a:solidFill>
                </a:ln>
              </a:rPr>
              <a:t>But on the first day of the week, at early dawn, they came to the tomb, taking the spices that they had prepared. They found the stone rolled away from the tomb, but when they went in, they did not find the body. While they were perplexed about this, suddenly two men in dazzling clothes stood beside them. </a:t>
            </a:r>
          </a:p>
        </p:txBody>
      </p:sp>
    </p:spTree>
    <p:extLst>
      <p:ext uri="{BB962C8B-B14F-4D97-AF65-F5344CB8AC3E}">
        <p14:creationId xmlns:p14="http://schemas.microsoft.com/office/powerpoint/2010/main" val="2175403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white&#10;&#10;Description automatically generated">
            <a:extLst>
              <a:ext uri="{FF2B5EF4-FFF2-40B4-BE49-F238E27FC236}">
                <a16:creationId xmlns:a16="http://schemas.microsoft.com/office/drawing/2014/main" id="{6C1B1170-2B88-4C54-B2F1-BC31FEC6D9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3" name="TextBox 2"/>
          <p:cNvSpPr txBox="1"/>
          <p:nvPr/>
        </p:nvSpPr>
        <p:spPr>
          <a:xfrm>
            <a:off x="533400" y="305068"/>
            <a:ext cx="11125200" cy="6186309"/>
          </a:xfrm>
          <a:prstGeom prst="rect">
            <a:avLst/>
          </a:prstGeom>
          <a:noFill/>
        </p:spPr>
        <p:txBody>
          <a:bodyPr wrap="square" rtlCol="0">
            <a:spAutoFit/>
          </a:bodyPr>
          <a:lstStyle/>
          <a:p>
            <a:r>
              <a:rPr lang="en-US" sz="4400" i="1" dirty="0">
                <a:ln>
                  <a:solidFill>
                    <a:schemeClr val="tx1"/>
                  </a:solidFill>
                </a:ln>
              </a:rPr>
              <a:t>The women were terrified and bowed their faces to the ground, but the men said to them, ‘Why do you look for the living among the dead? He is not here, but has risen. Remember how he told you, while he was still in Galilee, that the Son of Man must be handed over to sinners, and be crucified, and on the third day rise again.’ Then they remembered his words, and returning from the tomb, </a:t>
            </a:r>
          </a:p>
        </p:txBody>
      </p:sp>
    </p:spTree>
    <p:extLst>
      <p:ext uri="{BB962C8B-B14F-4D97-AF65-F5344CB8AC3E}">
        <p14:creationId xmlns:p14="http://schemas.microsoft.com/office/powerpoint/2010/main" val="10119462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white&#10;&#10;Description automatically generated">
            <a:extLst>
              <a:ext uri="{FF2B5EF4-FFF2-40B4-BE49-F238E27FC236}">
                <a16:creationId xmlns:a16="http://schemas.microsoft.com/office/drawing/2014/main" id="{EE119F36-D55E-400C-9C86-01EF06ED80F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3" name="TextBox 2"/>
          <p:cNvSpPr txBox="1"/>
          <p:nvPr/>
        </p:nvSpPr>
        <p:spPr>
          <a:xfrm>
            <a:off x="533400" y="381000"/>
            <a:ext cx="11125200" cy="6186309"/>
          </a:xfrm>
          <a:prstGeom prst="rect">
            <a:avLst/>
          </a:prstGeom>
          <a:noFill/>
        </p:spPr>
        <p:txBody>
          <a:bodyPr wrap="square" rtlCol="0">
            <a:spAutoFit/>
          </a:bodyPr>
          <a:lstStyle/>
          <a:p>
            <a:r>
              <a:rPr lang="en-US" sz="4400" i="1" dirty="0">
                <a:ln>
                  <a:solidFill>
                    <a:schemeClr val="tx1"/>
                  </a:solidFill>
                </a:ln>
              </a:rPr>
              <a:t>they told all this to the eleven and to all the rest. Now it was Mary Magdalene, Joanna, Mary the mother of James, and the other women with them who told this to the apostles. But these words seemed to them an idle tale, and they did not believe them. But Peter got up and ran to the tomb; stooping and looking in, he saw the linen cloths by themselves; then he went home, amazed at what had happened.</a:t>
            </a:r>
          </a:p>
        </p:txBody>
      </p:sp>
    </p:spTree>
    <p:extLst>
      <p:ext uri="{BB962C8B-B14F-4D97-AF65-F5344CB8AC3E}">
        <p14:creationId xmlns:p14="http://schemas.microsoft.com/office/powerpoint/2010/main" val="39861104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 sitting, white&#10;&#10;Description automatically generated">
            <a:extLst>
              <a:ext uri="{FF2B5EF4-FFF2-40B4-BE49-F238E27FC236}">
                <a16:creationId xmlns:a16="http://schemas.microsoft.com/office/drawing/2014/main" id="{D268E1BC-7817-4ECD-88D5-16966102590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3" name="TextBox 2"/>
          <p:cNvSpPr txBox="1"/>
          <p:nvPr/>
        </p:nvSpPr>
        <p:spPr>
          <a:xfrm>
            <a:off x="571500" y="2653403"/>
            <a:ext cx="11049000" cy="1551194"/>
          </a:xfrm>
          <a:prstGeom prst="rect">
            <a:avLst/>
          </a:prstGeom>
          <a:noFill/>
        </p:spPr>
        <p:txBody>
          <a:bodyPr wrap="square" rtlCol="0">
            <a:spAutoFit/>
          </a:bodyPr>
          <a:lstStyle/>
          <a:p>
            <a:pPr algn="ctr"/>
            <a:r>
              <a:rPr lang="en-US" sz="4400" i="1" dirty="0">
                <a:ln>
                  <a:solidFill>
                    <a:schemeClr val="tx1"/>
                  </a:solidFill>
                </a:ln>
              </a:rPr>
              <a:t>The word of the Lord.</a:t>
            </a:r>
          </a:p>
          <a:p>
            <a:pPr algn="ctr"/>
            <a:r>
              <a:rPr lang="en-US" sz="5080" b="1" dirty="0">
                <a:ln>
                  <a:solidFill>
                    <a:schemeClr val="tx1"/>
                  </a:solidFill>
                </a:ln>
              </a:rPr>
              <a:t>Thanks be to God. </a:t>
            </a:r>
            <a:endParaRPr lang="en-US" sz="4000" b="1" dirty="0"/>
          </a:p>
        </p:txBody>
      </p:sp>
    </p:spTree>
    <p:extLst>
      <p:ext uri="{BB962C8B-B14F-4D97-AF65-F5344CB8AC3E}">
        <p14:creationId xmlns:p14="http://schemas.microsoft.com/office/powerpoint/2010/main" val="901357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outdoor, walking, large&#10;&#10;Description automatically generated">
            <a:extLst>
              <a:ext uri="{FF2B5EF4-FFF2-40B4-BE49-F238E27FC236}">
                <a16:creationId xmlns:a16="http://schemas.microsoft.com/office/drawing/2014/main" id="{E1327798-E1F2-461A-920A-570DB6E24C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64" y="0"/>
            <a:ext cx="12179135" cy="6858000"/>
          </a:xfrm>
          <a:prstGeom prst="rect">
            <a:avLst/>
          </a:prstGeom>
        </p:spPr>
      </p:pic>
      <p:sp>
        <p:nvSpPr>
          <p:cNvPr id="3" name="Rectangle 2"/>
          <p:cNvSpPr/>
          <p:nvPr/>
        </p:nvSpPr>
        <p:spPr>
          <a:xfrm>
            <a:off x="533400" y="228600"/>
            <a:ext cx="11049000" cy="5970865"/>
          </a:xfrm>
          <a:prstGeom prst="rect">
            <a:avLst/>
          </a:prstGeom>
        </p:spPr>
        <p:txBody>
          <a:bodyPr wrap="square">
            <a:spAutoFit/>
          </a:bodyPr>
          <a:lstStyle/>
          <a:p>
            <a:pPr lvl="0" algn="r"/>
            <a:r>
              <a:rPr lang="en-US" sz="5080" b="1" dirty="0">
                <a:ln>
                  <a:solidFill>
                    <a:schemeClr val="tx1"/>
                  </a:solidFill>
                </a:ln>
              </a:rPr>
              <a:t>EASTER HYMN</a:t>
            </a:r>
          </a:p>
          <a:p>
            <a:pPr lvl="0" algn="r"/>
            <a:r>
              <a:rPr lang="en-US" sz="4400" i="1" dirty="0">
                <a:ln>
                  <a:solidFill>
                    <a:schemeClr val="tx1"/>
                  </a:solidFill>
                </a:ln>
              </a:rPr>
              <a:t>Alleluia! Jesus Is Risen!</a:t>
            </a:r>
          </a:p>
          <a:p>
            <a:pPr lvl="0" algn="r"/>
            <a:r>
              <a:rPr lang="en-US" sz="4400" b="1" dirty="0">
                <a:ln>
                  <a:solidFill>
                    <a:schemeClr val="tx1"/>
                  </a:solidFill>
                </a:ln>
              </a:rPr>
              <a:t>ELW #377 verses 1 &amp; 4</a:t>
            </a:r>
          </a:p>
          <a:p>
            <a:pPr lvl="0" algn="r"/>
            <a:endParaRPr lang="en-US" sz="4000" b="1" dirty="0">
              <a:ln>
                <a:solidFill>
                  <a:schemeClr val="tx1"/>
                </a:solidFill>
              </a:ln>
            </a:endParaRPr>
          </a:p>
          <a:p>
            <a:pPr lvl="0" algn="r"/>
            <a:r>
              <a:rPr lang="en-US" sz="5080" b="1" dirty="0">
                <a:ln>
                  <a:solidFill>
                    <a:schemeClr val="tx1"/>
                  </a:solidFill>
                </a:ln>
              </a:rPr>
              <a:t>Alleluia! Jesus is risen! </a:t>
            </a:r>
          </a:p>
          <a:p>
            <a:pPr lvl="0" algn="r"/>
            <a:r>
              <a:rPr lang="en-US" sz="5080" b="1" dirty="0">
                <a:ln>
                  <a:solidFill>
                    <a:schemeClr val="tx1"/>
                  </a:solidFill>
                </a:ln>
              </a:rPr>
              <a:t>Trumpets resounding in glorious light! Splendor, the Lamb, heaven forever! </a:t>
            </a:r>
          </a:p>
          <a:p>
            <a:pPr lvl="0" algn="r"/>
            <a:r>
              <a:rPr lang="en-US" sz="5080" b="1" dirty="0">
                <a:ln>
                  <a:solidFill>
                    <a:schemeClr val="tx1"/>
                  </a:solidFill>
                </a:ln>
              </a:rPr>
              <a:t>Oh, what a miracle God has in sight!</a:t>
            </a:r>
          </a:p>
        </p:txBody>
      </p:sp>
    </p:spTree>
    <p:extLst>
      <p:ext uri="{BB962C8B-B14F-4D97-AF65-F5344CB8AC3E}">
        <p14:creationId xmlns:p14="http://schemas.microsoft.com/office/powerpoint/2010/main" val="5682003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walking, large&#10;&#10;Description automatically generated">
            <a:extLst>
              <a:ext uri="{FF2B5EF4-FFF2-40B4-BE49-F238E27FC236}">
                <a16:creationId xmlns:a16="http://schemas.microsoft.com/office/drawing/2014/main" id="{F2C5733E-6AF5-469E-A235-0E77EFE2E58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64" y="0"/>
            <a:ext cx="12179135" cy="6858000"/>
          </a:xfrm>
          <a:prstGeom prst="rect">
            <a:avLst/>
          </a:prstGeom>
        </p:spPr>
      </p:pic>
      <p:sp>
        <p:nvSpPr>
          <p:cNvPr id="2" name="Rectangle 1">
            <a:extLst>
              <a:ext uri="{FF2B5EF4-FFF2-40B4-BE49-F238E27FC236}">
                <a16:creationId xmlns:a16="http://schemas.microsoft.com/office/drawing/2014/main" id="{ADCE44F7-5801-4F83-BADE-06E6D65CD0BD}"/>
              </a:ext>
            </a:extLst>
          </p:cNvPr>
          <p:cNvSpPr/>
          <p:nvPr/>
        </p:nvSpPr>
        <p:spPr>
          <a:xfrm>
            <a:off x="577931" y="2601081"/>
            <a:ext cx="11049000" cy="1655838"/>
          </a:xfrm>
          <a:prstGeom prst="rect">
            <a:avLst/>
          </a:prstGeom>
        </p:spPr>
        <p:txBody>
          <a:bodyPr wrap="square">
            <a:spAutoFit/>
          </a:bodyPr>
          <a:lstStyle/>
          <a:p>
            <a:pPr lvl="0" algn="r"/>
            <a:r>
              <a:rPr lang="en-US" sz="5080" b="1" dirty="0">
                <a:ln>
                  <a:solidFill>
                    <a:schemeClr val="tx1"/>
                  </a:solidFill>
                </a:ln>
              </a:rPr>
              <a:t>Jesus is risen and we shall arise.</a:t>
            </a:r>
          </a:p>
          <a:p>
            <a:pPr lvl="0" algn="r"/>
            <a:r>
              <a:rPr lang="en-US" sz="5080" b="1" dirty="0">
                <a:ln>
                  <a:solidFill>
                    <a:schemeClr val="tx1"/>
                  </a:solidFill>
                </a:ln>
              </a:rPr>
              <a:t>Give God the glory! Alleluia!</a:t>
            </a:r>
          </a:p>
        </p:txBody>
      </p:sp>
    </p:spTree>
    <p:extLst>
      <p:ext uri="{BB962C8B-B14F-4D97-AF65-F5344CB8AC3E}">
        <p14:creationId xmlns:p14="http://schemas.microsoft.com/office/powerpoint/2010/main" val="1410884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yellow, orange&#10;&#10;Description automatically generated">
            <a:extLst>
              <a:ext uri="{FF2B5EF4-FFF2-40B4-BE49-F238E27FC236}">
                <a16:creationId xmlns:a16="http://schemas.microsoft.com/office/drawing/2014/main" id="{B73FE823-CEDD-BBF5-7936-0E53B1EC35E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80" t="18757" r="4714" b="-1"/>
          <a:stretch/>
        </p:blipFill>
        <p:spPr>
          <a:xfrm>
            <a:off x="-1504" y="-228600"/>
            <a:ext cx="12191980" cy="7255042"/>
          </a:xfrm>
          <a:prstGeom prst="rect">
            <a:avLst/>
          </a:prstGeom>
        </p:spPr>
      </p:pic>
      <p:sp>
        <p:nvSpPr>
          <p:cNvPr id="4" name="Rectangle 3">
            <a:extLst>
              <a:ext uri="{FF2B5EF4-FFF2-40B4-BE49-F238E27FC236}">
                <a16:creationId xmlns:a16="http://schemas.microsoft.com/office/drawing/2014/main" id="{2B1ACFE2-FFFB-518D-3D94-7EF010DF57FC}"/>
              </a:ext>
            </a:extLst>
          </p:cNvPr>
          <p:cNvSpPr/>
          <p:nvPr/>
        </p:nvSpPr>
        <p:spPr>
          <a:xfrm>
            <a:off x="1371601" y="3573379"/>
            <a:ext cx="9781674" cy="2437590"/>
          </a:xfrm>
          <a:prstGeom prst="rect">
            <a:avLst/>
          </a:prstGeom>
          <a:noFill/>
        </p:spPr>
        <p:txBody>
          <a:bodyPr wrap="square" lIns="91440" tIns="45720" rIns="91440" bIns="45720">
            <a:spAutoFit/>
          </a:bodyPr>
          <a:lstStyle/>
          <a:p>
            <a:pPr algn="ctr"/>
            <a:r>
              <a:rPr lang="en-US" sz="5080" dirty="0">
                <a:ln w="0"/>
                <a:effectLst>
                  <a:outerShdw blurRad="38100" dist="19050" dir="2700000" algn="tl" rotWithShape="0">
                    <a:schemeClr val="dk1">
                      <a:alpha val="40000"/>
                    </a:schemeClr>
                  </a:outerShdw>
                </a:effectLst>
              </a:rPr>
              <a:t>THANK YOU!!!</a:t>
            </a:r>
          </a:p>
          <a:p>
            <a:pPr algn="ctr"/>
            <a:r>
              <a:rPr lang="en-US" sz="5080" b="0" cap="none" spc="0" dirty="0">
                <a:ln w="0"/>
                <a:solidFill>
                  <a:schemeClr val="tx1"/>
                </a:solidFill>
                <a:effectLst>
                  <a:outerShdw blurRad="38100" dist="19050" dir="2700000" algn="tl" rotWithShape="0">
                    <a:schemeClr val="dk1">
                      <a:alpha val="40000"/>
                    </a:schemeClr>
                  </a:outerShdw>
                </a:effectLst>
              </a:rPr>
              <a:t>We filled 60 </a:t>
            </a:r>
            <a:r>
              <a:rPr lang="en-US" sz="5080" dirty="0">
                <a:ln w="0"/>
                <a:effectLst>
                  <a:outerShdw blurRad="38100" dist="19050" dir="2700000" algn="tl" rotWithShape="0">
                    <a:schemeClr val="dk1">
                      <a:alpha val="40000"/>
                    </a:schemeClr>
                  </a:outerShdw>
                </a:effectLst>
              </a:rPr>
              <a:t>Meal Kits for local micro-pantries &amp; 80 LWR School Kits</a:t>
            </a:r>
            <a:endParaRPr lang="en-US" sz="508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3851640"/>
      </p:ext>
    </p:extLst>
  </p:cSld>
  <p:clrMapOvr>
    <a:masterClrMapping/>
  </p:clrMapOvr>
  <mc:AlternateContent xmlns:mc="http://schemas.openxmlformats.org/markup-compatibility/2006" xmlns:p14="http://schemas.microsoft.com/office/powerpoint/2010/main">
    <mc:Choice Requires="p14">
      <p:transition spd="slow" p14:dur="1500" advTm="7000">
        <p:split orient="vert"/>
      </p:transition>
    </mc:Choice>
    <mc:Fallback xmlns="">
      <p:transition spd="slow" advTm="7000">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outdoor, walking, large&#10;&#10;Description automatically generated">
            <a:extLst>
              <a:ext uri="{FF2B5EF4-FFF2-40B4-BE49-F238E27FC236}">
                <a16:creationId xmlns:a16="http://schemas.microsoft.com/office/drawing/2014/main" id="{F2C5733E-6AF5-469E-A235-0E77EFE2E58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64" y="0"/>
            <a:ext cx="12179135" cy="6858000"/>
          </a:xfrm>
          <a:prstGeom prst="rect">
            <a:avLst/>
          </a:prstGeom>
        </p:spPr>
      </p:pic>
      <p:sp>
        <p:nvSpPr>
          <p:cNvPr id="2" name="Rectangle 1">
            <a:extLst>
              <a:ext uri="{FF2B5EF4-FFF2-40B4-BE49-F238E27FC236}">
                <a16:creationId xmlns:a16="http://schemas.microsoft.com/office/drawing/2014/main" id="{ADCE44F7-5801-4F83-BADE-06E6D65CD0BD}"/>
              </a:ext>
            </a:extLst>
          </p:cNvPr>
          <p:cNvSpPr/>
          <p:nvPr/>
        </p:nvSpPr>
        <p:spPr>
          <a:xfrm>
            <a:off x="571500" y="1819328"/>
            <a:ext cx="11049000" cy="3219343"/>
          </a:xfrm>
          <a:prstGeom prst="rect">
            <a:avLst/>
          </a:prstGeom>
        </p:spPr>
        <p:txBody>
          <a:bodyPr wrap="square">
            <a:spAutoFit/>
          </a:bodyPr>
          <a:lstStyle/>
          <a:p>
            <a:pPr algn="r"/>
            <a:r>
              <a:rPr lang="en-US" sz="5080" b="1" dirty="0">
                <a:ln>
                  <a:solidFill>
                    <a:schemeClr val="tx1"/>
                  </a:solidFill>
                </a:ln>
              </a:rPr>
              <a:t>Weeping, be gone; sorrow, be silent: death put asunder, and Easter is bright. Cherubim sing: O grave, be open!</a:t>
            </a:r>
          </a:p>
          <a:p>
            <a:pPr algn="r"/>
            <a:r>
              <a:rPr lang="en-US" sz="5080" b="1" dirty="0">
                <a:ln>
                  <a:solidFill>
                    <a:schemeClr val="tx1"/>
                  </a:solidFill>
                </a:ln>
              </a:rPr>
              <a:t>Clothe us in wonder, adorn us in light.</a:t>
            </a:r>
          </a:p>
        </p:txBody>
      </p:sp>
    </p:spTree>
    <p:extLst>
      <p:ext uri="{BB962C8B-B14F-4D97-AF65-F5344CB8AC3E}">
        <p14:creationId xmlns:p14="http://schemas.microsoft.com/office/powerpoint/2010/main" val="13994644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outdoor, walking, large&#10;&#10;Description automatically generated">
            <a:extLst>
              <a:ext uri="{FF2B5EF4-FFF2-40B4-BE49-F238E27FC236}">
                <a16:creationId xmlns:a16="http://schemas.microsoft.com/office/drawing/2014/main" id="{E631731B-8963-4AAE-9AAA-8A5D0A2F8DC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64" y="0"/>
            <a:ext cx="12179135" cy="6858000"/>
          </a:xfrm>
          <a:prstGeom prst="rect">
            <a:avLst/>
          </a:prstGeom>
        </p:spPr>
      </p:pic>
      <p:sp>
        <p:nvSpPr>
          <p:cNvPr id="3" name="Rectangle 2"/>
          <p:cNvSpPr/>
          <p:nvPr/>
        </p:nvSpPr>
        <p:spPr>
          <a:xfrm>
            <a:off x="762000" y="1369975"/>
            <a:ext cx="10896600" cy="4656659"/>
          </a:xfrm>
          <a:prstGeom prst="rect">
            <a:avLst/>
          </a:prstGeom>
        </p:spPr>
        <p:txBody>
          <a:bodyPr wrap="square">
            <a:spAutoFit/>
          </a:bodyPr>
          <a:lstStyle/>
          <a:p>
            <a:pPr lvl="0" algn="r"/>
            <a:r>
              <a:rPr lang="en-US" sz="5080" b="1" dirty="0">
                <a:ln>
                  <a:solidFill>
                    <a:schemeClr val="tx1"/>
                  </a:solidFill>
                </a:ln>
              </a:rPr>
              <a:t>Jesus is risen and we shall arise.</a:t>
            </a:r>
          </a:p>
          <a:p>
            <a:pPr lvl="0" algn="r"/>
            <a:r>
              <a:rPr lang="en-US" sz="5080" b="1" dirty="0">
                <a:ln>
                  <a:solidFill>
                    <a:schemeClr val="tx1"/>
                  </a:solidFill>
                </a:ln>
              </a:rPr>
              <a:t>Give God the glory! Alleluia!</a:t>
            </a:r>
            <a:endParaRPr lang="en-US" sz="4000" b="1" dirty="0"/>
          </a:p>
          <a:p>
            <a:pPr lvl="0" algn="r"/>
            <a:endParaRPr lang="en-US" sz="2400" b="1" dirty="0"/>
          </a:p>
          <a:p>
            <a:pPr lvl="0" algn="r"/>
            <a:endParaRPr lang="en-US" sz="2400" b="1" dirty="0"/>
          </a:p>
          <a:p>
            <a:pPr lvl="0" algn="r"/>
            <a:endParaRPr lang="en-US" sz="2400" b="1" dirty="0"/>
          </a:p>
          <a:p>
            <a:pPr lvl="0" algn="r"/>
            <a:endParaRPr lang="en-US" sz="2400" b="1" dirty="0"/>
          </a:p>
          <a:p>
            <a:pPr lvl="0" algn="r"/>
            <a:endParaRPr lang="en-US" sz="2400" b="1" dirty="0"/>
          </a:p>
          <a:p>
            <a:pPr lvl="0" algn="r"/>
            <a:r>
              <a:rPr lang="en-US" sz="2500" dirty="0">
                <a:ln>
                  <a:solidFill>
                    <a:schemeClr val="tx1"/>
                  </a:solidFill>
                </a:ln>
              </a:rPr>
              <a:t>Text: Herbert F. Brokering, b. 1926  Music: David N. Johnson, 1922-1987</a:t>
            </a:r>
          </a:p>
          <a:p>
            <a:pPr lvl="0" algn="r"/>
            <a:r>
              <a:rPr lang="en-US" sz="2500" dirty="0">
                <a:ln>
                  <a:solidFill>
                    <a:schemeClr val="tx1"/>
                  </a:solidFill>
                </a:ln>
              </a:rPr>
              <a:t>Text © 1995 Augsburg Fortress  Music © 1969 </a:t>
            </a:r>
            <a:r>
              <a:rPr lang="en-US" sz="2500" i="1" dirty="0">
                <a:ln>
                  <a:solidFill>
                    <a:schemeClr val="tx1"/>
                  </a:solidFill>
                </a:ln>
              </a:rPr>
              <a:t>Contemporary Worship 1, </a:t>
            </a:r>
            <a:r>
              <a:rPr lang="en-US" sz="2500" dirty="0">
                <a:ln>
                  <a:solidFill>
                    <a:schemeClr val="tx1"/>
                  </a:solidFill>
                </a:ln>
              </a:rPr>
              <a:t>admin. Augsburg Fortress</a:t>
            </a:r>
            <a:endParaRPr lang="en-US" sz="2500" dirty="0">
              <a:ln>
                <a:solidFill>
                  <a:schemeClr val="tx1"/>
                </a:solidFill>
              </a:ln>
              <a:solidFill>
                <a:srgbClr val="FF0000"/>
              </a:solidFill>
            </a:endParaRPr>
          </a:p>
        </p:txBody>
      </p:sp>
    </p:spTree>
    <p:extLst>
      <p:ext uri="{BB962C8B-B14F-4D97-AF65-F5344CB8AC3E}">
        <p14:creationId xmlns:p14="http://schemas.microsoft.com/office/powerpoint/2010/main" val="31731640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sitting, white&#10;&#10;Description automatically generated">
            <a:extLst>
              <a:ext uri="{FF2B5EF4-FFF2-40B4-BE49-F238E27FC236}">
                <a16:creationId xmlns:a16="http://schemas.microsoft.com/office/drawing/2014/main" id="{6D38F08F-EFDE-12D5-356C-A609A75E073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3" name="TextBox 2">
            <a:extLst>
              <a:ext uri="{FF2B5EF4-FFF2-40B4-BE49-F238E27FC236}">
                <a16:creationId xmlns:a16="http://schemas.microsoft.com/office/drawing/2014/main" id="{13C7122E-C749-DF90-7F53-9EA68874ABB1}"/>
              </a:ext>
            </a:extLst>
          </p:cNvPr>
          <p:cNvSpPr txBox="1"/>
          <p:nvPr/>
        </p:nvSpPr>
        <p:spPr>
          <a:xfrm>
            <a:off x="685800" y="228600"/>
            <a:ext cx="10820400" cy="6955750"/>
          </a:xfrm>
          <a:prstGeom prst="rect">
            <a:avLst/>
          </a:prstGeom>
          <a:noFill/>
        </p:spPr>
        <p:txBody>
          <a:bodyPr wrap="square" rtlCol="0">
            <a:spAutoFit/>
          </a:bodyPr>
          <a:lstStyle/>
          <a:p>
            <a:pPr algn="ctr"/>
            <a:r>
              <a:rPr lang="en-US" sz="5080" b="1" dirty="0">
                <a:ln>
                  <a:solidFill>
                    <a:schemeClr val="tx1"/>
                  </a:solidFill>
                </a:ln>
              </a:rPr>
              <a:t>GREAT THANKSGIVING</a:t>
            </a:r>
          </a:p>
          <a:p>
            <a:endParaRPr lang="en-US" sz="2400" b="1" dirty="0"/>
          </a:p>
          <a:p>
            <a:r>
              <a:rPr lang="en-US" sz="4400" i="1" dirty="0">
                <a:ln>
                  <a:solidFill>
                    <a:schemeClr val="tx1"/>
                  </a:solidFill>
                </a:ln>
              </a:rPr>
              <a:t>The Lord be with you.</a:t>
            </a:r>
          </a:p>
          <a:p>
            <a:r>
              <a:rPr lang="en-US" sz="5080" b="1" dirty="0">
                <a:ln>
                  <a:solidFill>
                    <a:schemeClr val="tx1"/>
                  </a:solidFill>
                </a:ln>
              </a:rPr>
              <a:t>And also with you.</a:t>
            </a:r>
          </a:p>
          <a:p>
            <a:endParaRPr lang="en-US" sz="1600" b="1" dirty="0">
              <a:ln>
                <a:solidFill>
                  <a:schemeClr val="tx1"/>
                </a:solidFill>
              </a:ln>
            </a:endParaRPr>
          </a:p>
          <a:p>
            <a:r>
              <a:rPr lang="en-US" sz="4400" i="1" dirty="0">
                <a:ln>
                  <a:solidFill>
                    <a:schemeClr val="tx1"/>
                  </a:solidFill>
                </a:ln>
              </a:rPr>
              <a:t>Lift up your hearts.</a:t>
            </a:r>
          </a:p>
          <a:p>
            <a:r>
              <a:rPr lang="en-US" sz="5080" b="1" dirty="0">
                <a:ln>
                  <a:solidFill>
                    <a:schemeClr val="tx1"/>
                  </a:solidFill>
                </a:ln>
              </a:rPr>
              <a:t>We lift them to the Lord.</a:t>
            </a:r>
          </a:p>
          <a:p>
            <a:endParaRPr lang="en-US" sz="2000" b="1" dirty="0">
              <a:ln>
                <a:solidFill>
                  <a:schemeClr val="tx1"/>
                </a:solidFill>
              </a:ln>
            </a:endParaRPr>
          </a:p>
          <a:p>
            <a:r>
              <a:rPr lang="en-US" sz="4400" i="1" dirty="0">
                <a:ln>
                  <a:solidFill>
                    <a:schemeClr val="tx1"/>
                  </a:solidFill>
                </a:ln>
              </a:rPr>
              <a:t>Let us give thanks to the Lord our God.</a:t>
            </a:r>
          </a:p>
          <a:p>
            <a:r>
              <a:rPr lang="en-US" sz="5080" b="1" dirty="0">
                <a:ln>
                  <a:solidFill>
                    <a:schemeClr val="tx1"/>
                  </a:solidFill>
                </a:ln>
              </a:rPr>
              <a:t>It is right to give our thanks and praise.</a:t>
            </a:r>
          </a:p>
          <a:p>
            <a:endParaRPr lang="en-US" sz="5080" b="1" dirty="0">
              <a:ln>
                <a:solidFill>
                  <a:schemeClr val="tx1"/>
                </a:solidFill>
              </a:ln>
            </a:endParaRPr>
          </a:p>
        </p:txBody>
      </p:sp>
    </p:spTree>
    <p:extLst>
      <p:ext uri="{BB962C8B-B14F-4D97-AF65-F5344CB8AC3E}">
        <p14:creationId xmlns:p14="http://schemas.microsoft.com/office/powerpoint/2010/main" val="15741529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white&#10;&#10;Description automatically generated">
            <a:extLst>
              <a:ext uri="{FF2B5EF4-FFF2-40B4-BE49-F238E27FC236}">
                <a16:creationId xmlns:a16="http://schemas.microsoft.com/office/drawing/2014/main" id="{BA5167B5-82A0-483A-935A-F0FEABEA1C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2" name="Rectangle 1"/>
          <p:cNvSpPr/>
          <p:nvPr/>
        </p:nvSpPr>
        <p:spPr>
          <a:xfrm>
            <a:off x="647700" y="304800"/>
            <a:ext cx="10972800" cy="6229398"/>
          </a:xfrm>
          <a:prstGeom prst="rect">
            <a:avLst/>
          </a:prstGeom>
        </p:spPr>
        <p:txBody>
          <a:bodyPr wrap="square">
            <a:spAutoFit/>
          </a:bodyPr>
          <a:lstStyle/>
          <a:p>
            <a:pPr algn="ctr"/>
            <a:r>
              <a:rPr lang="en-US" sz="5080" b="1" cap="all" dirty="0">
                <a:ln>
                  <a:solidFill>
                    <a:schemeClr val="tx1"/>
                  </a:solidFill>
                </a:ln>
              </a:rPr>
              <a:t>Eucharistic prayer</a:t>
            </a:r>
            <a:endParaRPr lang="en-US" sz="5080" dirty="0">
              <a:ln>
                <a:solidFill>
                  <a:schemeClr val="tx1"/>
                </a:solidFill>
              </a:ln>
            </a:endParaRPr>
          </a:p>
          <a:p>
            <a:endParaRPr lang="en-US" sz="3200" dirty="0">
              <a:ln>
                <a:solidFill>
                  <a:schemeClr val="tx1"/>
                </a:solidFill>
              </a:ln>
            </a:endParaRPr>
          </a:p>
          <a:p>
            <a:endParaRPr lang="en-US" sz="2800" dirty="0">
              <a:ln>
                <a:solidFill>
                  <a:schemeClr val="tx1"/>
                </a:solidFill>
              </a:ln>
            </a:endParaRPr>
          </a:p>
          <a:p>
            <a:r>
              <a:rPr lang="en-US" sz="4400" i="1" dirty="0">
                <a:ln>
                  <a:solidFill>
                    <a:schemeClr val="tx1"/>
                  </a:solidFill>
                </a:ln>
              </a:rPr>
              <a:t>Holy, living, and loving God, we praise you for creating the heavens and the earth.</a:t>
            </a:r>
          </a:p>
          <a:p>
            <a:endParaRPr lang="en-US" sz="2000" i="1" dirty="0">
              <a:ln>
                <a:solidFill>
                  <a:schemeClr val="tx1"/>
                </a:solidFill>
              </a:ln>
            </a:endParaRPr>
          </a:p>
          <a:p>
            <a:r>
              <a:rPr lang="en-US" sz="4400" i="1" dirty="0">
                <a:ln>
                  <a:solidFill>
                    <a:schemeClr val="tx1"/>
                  </a:solidFill>
                </a:ln>
              </a:rPr>
              <a:t>We bless you for bringing Noah and his family through the waters of the flood, for freeing your people Israel from the bonds of slavery, and for sending your Son to be our Redeemer.</a:t>
            </a:r>
          </a:p>
        </p:txBody>
      </p:sp>
    </p:spTree>
    <p:extLst>
      <p:ext uri="{BB962C8B-B14F-4D97-AF65-F5344CB8AC3E}">
        <p14:creationId xmlns:p14="http://schemas.microsoft.com/office/powerpoint/2010/main" val="19708315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white&#10;&#10;Description automatically generated">
            <a:extLst>
              <a:ext uri="{FF2B5EF4-FFF2-40B4-BE49-F238E27FC236}">
                <a16:creationId xmlns:a16="http://schemas.microsoft.com/office/drawing/2014/main" id="{E55E6138-DC0F-4524-A272-B831BA626E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2" name="Rectangle 1"/>
          <p:cNvSpPr/>
          <p:nvPr/>
        </p:nvSpPr>
        <p:spPr>
          <a:xfrm>
            <a:off x="609600" y="1874728"/>
            <a:ext cx="11049000" cy="3108543"/>
          </a:xfrm>
          <a:prstGeom prst="rect">
            <a:avLst/>
          </a:prstGeom>
        </p:spPr>
        <p:txBody>
          <a:bodyPr wrap="square">
            <a:spAutoFit/>
          </a:bodyPr>
          <a:lstStyle/>
          <a:p>
            <a:r>
              <a:rPr lang="en-US" sz="4400" i="1" dirty="0">
                <a:ln>
                  <a:solidFill>
                    <a:schemeClr val="tx1"/>
                  </a:solidFill>
                </a:ln>
              </a:rPr>
              <a:t>We give you thanks for Jesus who, living among us, healed the sick, fed the hungry, and with a love stronger than death, gave his life for others.</a:t>
            </a:r>
          </a:p>
          <a:p>
            <a:endParaRPr lang="en-US" sz="2000" i="1" dirty="0">
              <a:ln>
                <a:solidFill>
                  <a:schemeClr val="tx1"/>
                </a:solidFill>
              </a:ln>
            </a:endParaRPr>
          </a:p>
        </p:txBody>
      </p:sp>
    </p:spTree>
    <p:extLst>
      <p:ext uri="{BB962C8B-B14F-4D97-AF65-F5344CB8AC3E}">
        <p14:creationId xmlns:p14="http://schemas.microsoft.com/office/powerpoint/2010/main" val="2853848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sitting, white&#10;&#10;Description automatically generated">
            <a:extLst>
              <a:ext uri="{FF2B5EF4-FFF2-40B4-BE49-F238E27FC236}">
                <a16:creationId xmlns:a16="http://schemas.microsoft.com/office/drawing/2014/main" id="{D5A716B8-AC45-30F0-EE80-535AF9B0DAF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4" name="TextBox 3">
            <a:extLst>
              <a:ext uri="{FF2B5EF4-FFF2-40B4-BE49-F238E27FC236}">
                <a16:creationId xmlns:a16="http://schemas.microsoft.com/office/drawing/2014/main" id="{70175AAD-B9BD-AB8B-7CFF-15D57A98E7C3}"/>
              </a:ext>
            </a:extLst>
          </p:cNvPr>
          <p:cNvSpPr txBox="1"/>
          <p:nvPr/>
        </p:nvSpPr>
        <p:spPr>
          <a:xfrm>
            <a:off x="685800" y="1524000"/>
            <a:ext cx="10896600" cy="3477875"/>
          </a:xfrm>
          <a:prstGeom prst="rect">
            <a:avLst/>
          </a:prstGeom>
          <a:noFill/>
        </p:spPr>
        <p:txBody>
          <a:bodyPr wrap="square">
            <a:spAutoFit/>
          </a:bodyPr>
          <a:lstStyle/>
          <a:p>
            <a:r>
              <a:rPr lang="en-US" sz="4400" i="1" dirty="0">
                <a:ln>
                  <a:solidFill>
                    <a:schemeClr val="tx1"/>
                  </a:solidFill>
                </a:ln>
              </a:rPr>
              <a:t>In the night in which he was betrayed,</a:t>
            </a:r>
            <a:br>
              <a:rPr lang="en-US" sz="4400" i="1" dirty="0">
                <a:ln>
                  <a:solidFill>
                    <a:schemeClr val="tx1"/>
                  </a:solidFill>
                </a:ln>
              </a:rPr>
            </a:br>
            <a:r>
              <a:rPr lang="en-US" sz="4400" i="1" dirty="0">
                <a:ln>
                  <a:solidFill>
                    <a:schemeClr val="tx1"/>
                  </a:solidFill>
                </a:ln>
              </a:rPr>
              <a:t>our Lord Jesus took bread, and gave thanks; broke it, and gave it to his disciples, saying: Take and eat; this is my body, given for you. </a:t>
            </a:r>
          </a:p>
          <a:p>
            <a:r>
              <a:rPr lang="en-US" sz="4400" i="1" dirty="0">
                <a:ln>
                  <a:solidFill>
                    <a:schemeClr val="tx1"/>
                  </a:solidFill>
                </a:ln>
              </a:rPr>
              <a:t>Do this for the remembrance of me.</a:t>
            </a:r>
          </a:p>
        </p:txBody>
      </p:sp>
    </p:spTree>
    <p:extLst>
      <p:ext uri="{BB962C8B-B14F-4D97-AF65-F5344CB8AC3E}">
        <p14:creationId xmlns:p14="http://schemas.microsoft.com/office/powerpoint/2010/main" val="18890854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white&#10;&#10;Description automatically generated">
            <a:extLst>
              <a:ext uri="{FF2B5EF4-FFF2-40B4-BE49-F238E27FC236}">
                <a16:creationId xmlns:a16="http://schemas.microsoft.com/office/drawing/2014/main" id="{48EFAF6E-0D1C-4DB6-A99B-6A8825C6DBE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2" name="Rectangle 1"/>
          <p:cNvSpPr/>
          <p:nvPr/>
        </p:nvSpPr>
        <p:spPr>
          <a:xfrm>
            <a:off x="685800" y="1536174"/>
            <a:ext cx="11049000" cy="4462760"/>
          </a:xfrm>
          <a:prstGeom prst="rect">
            <a:avLst/>
          </a:prstGeom>
        </p:spPr>
        <p:txBody>
          <a:bodyPr wrap="square">
            <a:spAutoFit/>
          </a:bodyPr>
          <a:lstStyle/>
          <a:p>
            <a:r>
              <a:rPr lang="en-US" sz="4400" i="1" dirty="0">
                <a:ln>
                  <a:solidFill>
                    <a:schemeClr val="tx1"/>
                  </a:solidFill>
                </a:ln>
              </a:rPr>
              <a:t>Again, after supper, he took the cup, gave thanks, and gave it for all to drink, saying: </a:t>
            </a:r>
          </a:p>
          <a:p>
            <a:r>
              <a:rPr lang="en-US" sz="4400" i="1" dirty="0">
                <a:ln>
                  <a:solidFill>
                    <a:schemeClr val="tx1"/>
                  </a:solidFill>
                </a:ln>
              </a:rPr>
              <a:t>This cup is the new covenant in my blood, </a:t>
            </a:r>
          </a:p>
          <a:p>
            <a:r>
              <a:rPr lang="en-US" sz="4400" i="1" dirty="0">
                <a:ln>
                  <a:solidFill>
                    <a:schemeClr val="tx1"/>
                  </a:solidFill>
                </a:ln>
              </a:rPr>
              <a:t>shed for you and for all people </a:t>
            </a:r>
          </a:p>
          <a:p>
            <a:r>
              <a:rPr lang="en-US" sz="4400" i="1" dirty="0">
                <a:ln>
                  <a:solidFill>
                    <a:schemeClr val="tx1"/>
                  </a:solidFill>
                </a:ln>
              </a:rPr>
              <a:t>for the forgiveness of sin. </a:t>
            </a:r>
          </a:p>
          <a:p>
            <a:r>
              <a:rPr lang="en-US" sz="4400" i="1" dirty="0">
                <a:ln>
                  <a:solidFill>
                    <a:schemeClr val="tx1"/>
                  </a:solidFill>
                </a:ln>
              </a:rPr>
              <a:t>Do this for the remembrance of me.</a:t>
            </a:r>
          </a:p>
          <a:p>
            <a:endParaRPr lang="en-US" sz="2000" i="1" dirty="0">
              <a:ln>
                <a:solidFill>
                  <a:schemeClr val="tx1"/>
                </a:solidFill>
              </a:ln>
            </a:endParaRPr>
          </a:p>
        </p:txBody>
      </p:sp>
    </p:spTree>
    <p:extLst>
      <p:ext uri="{BB962C8B-B14F-4D97-AF65-F5344CB8AC3E}">
        <p14:creationId xmlns:p14="http://schemas.microsoft.com/office/powerpoint/2010/main" val="17614164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able, sitting, white&#10;&#10;Description automatically generated">
            <a:extLst>
              <a:ext uri="{FF2B5EF4-FFF2-40B4-BE49-F238E27FC236}">
                <a16:creationId xmlns:a16="http://schemas.microsoft.com/office/drawing/2014/main" id="{7612AAA8-9D5C-03C2-5CE0-FBBB4C6BBDF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4" name="TextBox 3">
            <a:extLst>
              <a:ext uri="{FF2B5EF4-FFF2-40B4-BE49-F238E27FC236}">
                <a16:creationId xmlns:a16="http://schemas.microsoft.com/office/drawing/2014/main" id="{B1F3C2AE-34F9-A3D7-40EA-1B1AFDE90B12}"/>
              </a:ext>
            </a:extLst>
          </p:cNvPr>
          <p:cNvSpPr txBox="1"/>
          <p:nvPr/>
        </p:nvSpPr>
        <p:spPr>
          <a:xfrm>
            <a:off x="609600" y="2057400"/>
            <a:ext cx="11049000" cy="2800767"/>
          </a:xfrm>
          <a:prstGeom prst="rect">
            <a:avLst/>
          </a:prstGeom>
          <a:noFill/>
        </p:spPr>
        <p:txBody>
          <a:bodyPr wrap="square">
            <a:spAutoFit/>
          </a:bodyPr>
          <a:lstStyle/>
          <a:p>
            <a:r>
              <a:rPr lang="en-US" sz="4400" i="1" dirty="0">
                <a:ln>
                  <a:solidFill>
                    <a:schemeClr val="tx1"/>
                  </a:solidFill>
                </a:ln>
              </a:rPr>
              <a:t>Remembering, therefore, </a:t>
            </a:r>
          </a:p>
          <a:p>
            <a:r>
              <a:rPr lang="en-US" sz="4400" i="1" dirty="0">
                <a:ln>
                  <a:solidFill>
                    <a:schemeClr val="tx1"/>
                  </a:solidFill>
                </a:ln>
              </a:rPr>
              <a:t>his life-giving death and glorious resurrection, we await your promised life for all </a:t>
            </a:r>
          </a:p>
          <a:p>
            <a:r>
              <a:rPr lang="en-US" sz="4400" i="1" dirty="0">
                <a:ln>
                  <a:solidFill>
                    <a:schemeClr val="tx1"/>
                  </a:solidFill>
                </a:ln>
              </a:rPr>
              <a:t>this dying world. </a:t>
            </a:r>
          </a:p>
        </p:txBody>
      </p:sp>
    </p:spTree>
    <p:extLst>
      <p:ext uri="{BB962C8B-B14F-4D97-AF65-F5344CB8AC3E}">
        <p14:creationId xmlns:p14="http://schemas.microsoft.com/office/powerpoint/2010/main" val="1973926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white&#10;&#10;Description automatically generated">
            <a:extLst>
              <a:ext uri="{FF2B5EF4-FFF2-40B4-BE49-F238E27FC236}">
                <a16:creationId xmlns:a16="http://schemas.microsoft.com/office/drawing/2014/main" id="{3933541C-46DB-4CE8-A5C6-791BDFC59DB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
            <a:ext cx="12268200" cy="6991985"/>
          </a:xfrm>
          <a:prstGeom prst="rect">
            <a:avLst/>
          </a:prstGeom>
        </p:spPr>
      </p:pic>
      <p:sp>
        <p:nvSpPr>
          <p:cNvPr id="2" name="Rectangle 1"/>
          <p:cNvSpPr/>
          <p:nvPr/>
        </p:nvSpPr>
        <p:spPr>
          <a:xfrm>
            <a:off x="571500" y="750624"/>
            <a:ext cx="11049000" cy="5490734"/>
          </a:xfrm>
          <a:prstGeom prst="rect">
            <a:avLst/>
          </a:prstGeom>
        </p:spPr>
        <p:txBody>
          <a:bodyPr wrap="square">
            <a:spAutoFit/>
          </a:bodyPr>
          <a:lstStyle/>
          <a:p>
            <a:r>
              <a:rPr lang="en-US" sz="4000" i="1" dirty="0">
                <a:ln>
                  <a:solidFill>
                    <a:schemeClr val="tx1"/>
                  </a:solidFill>
                </a:ln>
              </a:rPr>
              <a:t>Breathe your Spirit on us and on this bread and cup: carry us in your arms from death to life, that we may live as your chosen ones, clothed in the righteousness of Christ.</a:t>
            </a:r>
          </a:p>
          <a:p>
            <a:r>
              <a:rPr lang="en-US" sz="2000" i="1" dirty="0">
                <a:ln>
                  <a:solidFill>
                    <a:schemeClr val="tx1"/>
                  </a:solidFill>
                </a:ln>
              </a:rPr>
              <a:t> </a:t>
            </a:r>
          </a:p>
          <a:p>
            <a:r>
              <a:rPr lang="en-US" sz="4000" i="1" dirty="0">
                <a:ln>
                  <a:solidFill>
                    <a:schemeClr val="tx1"/>
                  </a:solidFill>
                </a:ln>
              </a:rPr>
              <a:t>Through him all glory and honor is yours, Almighty Father, with the Holy Spirit, in your holy Church, both now and forever. </a:t>
            </a:r>
            <a:r>
              <a:rPr lang="en-US" sz="4000" b="1" i="1" dirty="0">
                <a:ln>
                  <a:solidFill>
                    <a:schemeClr val="tx1"/>
                  </a:solidFill>
                </a:ln>
              </a:rPr>
              <a:t> </a:t>
            </a:r>
          </a:p>
          <a:p>
            <a:r>
              <a:rPr lang="en-US" sz="5080" b="1" dirty="0">
                <a:ln>
                  <a:solidFill>
                    <a:schemeClr val="tx1"/>
                  </a:solidFill>
                </a:ln>
              </a:rPr>
              <a:t>Amen.</a:t>
            </a:r>
            <a:endParaRPr lang="en-US" sz="5080" dirty="0">
              <a:ln>
                <a:solidFill>
                  <a:schemeClr val="tx1"/>
                </a:solidFill>
              </a:ln>
            </a:endParaRPr>
          </a:p>
        </p:txBody>
      </p:sp>
    </p:spTree>
    <p:extLst>
      <p:ext uri="{BB962C8B-B14F-4D97-AF65-F5344CB8AC3E}">
        <p14:creationId xmlns:p14="http://schemas.microsoft.com/office/powerpoint/2010/main" val="25628458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yellow, food, black, computer&#10;&#10;Description automatically generated">
            <a:extLst>
              <a:ext uri="{FF2B5EF4-FFF2-40B4-BE49-F238E27FC236}">
                <a16:creationId xmlns:a16="http://schemas.microsoft.com/office/drawing/2014/main" id="{F54F6939-5E45-4DBD-A8D4-10D00C76969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20782"/>
            <a:ext cx="12191999" cy="6878782"/>
          </a:xfrm>
          <a:prstGeom prst="rect">
            <a:avLst/>
          </a:prstGeom>
        </p:spPr>
      </p:pic>
      <p:sp>
        <p:nvSpPr>
          <p:cNvPr id="2" name="Rectangle 1"/>
          <p:cNvSpPr/>
          <p:nvPr/>
        </p:nvSpPr>
        <p:spPr>
          <a:xfrm>
            <a:off x="692231" y="304800"/>
            <a:ext cx="10820400" cy="5479093"/>
          </a:xfrm>
          <a:prstGeom prst="rect">
            <a:avLst/>
          </a:prstGeom>
        </p:spPr>
        <p:txBody>
          <a:bodyPr wrap="square" lIns="95153" tIns="47576" rIns="95153" bIns="47576">
            <a:spAutoFit/>
          </a:bodyPr>
          <a:lstStyle/>
          <a:p>
            <a:pPr lvl="0" algn="ctr"/>
            <a:r>
              <a:rPr lang="en-US" sz="5080" b="1" dirty="0">
                <a:ln>
                  <a:solidFill>
                    <a:schemeClr val="tx1"/>
                  </a:solidFill>
                </a:ln>
                <a:solidFill>
                  <a:prstClr val="black"/>
                </a:solidFill>
              </a:rPr>
              <a:t>THE LORD’S PRAYER</a:t>
            </a:r>
          </a:p>
          <a:p>
            <a:pPr lvl="0" algn="ctr"/>
            <a:endParaRPr lang="en-US" sz="1500" b="1" dirty="0">
              <a:ln>
                <a:solidFill>
                  <a:schemeClr val="tx1"/>
                </a:solidFill>
              </a:ln>
              <a:solidFill>
                <a:prstClr val="black"/>
              </a:solidFill>
            </a:endParaRPr>
          </a:p>
          <a:p>
            <a:pPr lvl="0" algn="ctr"/>
            <a:endParaRPr lang="en-US" sz="1500" b="1" dirty="0">
              <a:ln>
                <a:solidFill>
                  <a:schemeClr val="tx1"/>
                </a:solidFill>
              </a:ln>
              <a:solidFill>
                <a:prstClr val="black"/>
              </a:solidFill>
            </a:endParaRPr>
          </a:p>
          <a:p>
            <a:pPr lvl="0" algn="ctr"/>
            <a:endParaRPr lang="en-US" sz="1500" b="1" dirty="0">
              <a:ln>
                <a:solidFill>
                  <a:schemeClr val="tx1"/>
                </a:solidFill>
              </a:ln>
              <a:solidFill>
                <a:prstClr val="black"/>
              </a:solidFill>
            </a:endParaRPr>
          </a:p>
          <a:p>
            <a:r>
              <a:rPr lang="en-US" sz="5080" b="1" dirty="0">
                <a:ln>
                  <a:solidFill>
                    <a:schemeClr val="tx1"/>
                  </a:solidFill>
                </a:ln>
                <a:solidFill>
                  <a:prstClr val="black"/>
                </a:solidFill>
              </a:rPr>
              <a:t>Our Father, who art in heaven,</a:t>
            </a:r>
          </a:p>
          <a:p>
            <a:r>
              <a:rPr lang="en-US" sz="5080" b="1" dirty="0">
                <a:ln>
                  <a:solidFill>
                    <a:schemeClr val="tx1"/>
                  </a:solidFill>
                </a:ln>
                <a:solidFill>
                  <a:prstClr val="black"/>
                </a:solidFill>
              </a:rPr>
              <a:t>hallowed by thy name, </a:t>
            </a:r>
          </a:p>
          <a:p>
            <a:r>
              <a:rPr lang="en-US" sz="5080" b="1" dirty="0">
                <a:ln>
                  <a:solidFill>
                    <a:schemeClr val="tx1"/>
                  </a:solidFill>
                </a:ln>
                <a:solidFill>
                  <a:prstClr val="black"/>
                </a:solidFill>
              </a:rPr>
              <a:t>thy kingdom come, </a:t>
            </a:r>
          </a:p>
          <a:p>
            <a:r>
              <a:rPr lang="en-US" sz="5080" b="1" dirty="0">
                <a:ln>
                  <a:solidFill>
                    <a:schemeClr val="tx1"/>
                  </a:solidFill>
                </a:ln>
                <a:solidFill>
                  <a:prstClr val="black"/>
                </a:solidFill>
              </a:rPr>
              <a:t>thy will be done, </a:t>
            </a:r>
          </a:p>
          <a:p>
            <a:r>
              <a:rPr lang="en-US" sz="5080" b="1" dirty="0">
                <a:ln>
                  <a:solidFill>
                    <a:schemeClr val="tx1"/>
                  </a:solidFill>
                </a:ln>
                <a:solidFill>
                  <a:prstClr val="black"/>
                </a:solidFill>
              </a:rPr>
              <a:t>on earth as it is in heaven.</a:t>
            </a:r>
          </a:p>
        </p:txBody>
      </p:sp>
    </p:spTree>
    <p:extLst>
      <p:ext uri="{BB962C8B-B14F-4D97-AF65-F5344CB8AC3E}">
        <p14:creationId xmlns:p14="http://schemas.microsoft.com/office/powerpoint/2010/main" val="1634051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1755</TotalTime>
  <Words>5701</Words>
  <Application>Microsoft Macintosh PowerPoint</Application>
  <PresentationFormat>Widescreen</PresentationFormat>
  <Paragraphs>681</Paragraphs>
  <Slides>139</Slides>
  <Notes>4</Notes>
  <HiddenSlides>9</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139</vt:i4>
      </vt:variant>
    </vt:vector>
  </HeadingPairs>
  <TitlesOfParts>
    <vt:vector size="151" baseType="lpstr">
      <vt:lpstr>AR BLANCA</vt:lpstr>
      <vt:lpstr>AR CHRISTY</vt:lpstr>
      <vt:lpstr>Arial</vt:lpstr>
      <vt:lpstr>Arial Rounded MT Bold</vt:lpstr>
      <vt:lpstr>Baguet Script</vt:lpstr>
      <vt:lpstr>Bahnschrift SemiBold Condensed</vt:lpstr>
      <vt:lpstr>Calibri</vt:lpstr>
      <vt:lpstr>Calisto MT</vt:lpstr>
      <vt:lpstr>Cambria</vt:lpstr>
      <vt:lpstr>Lucida Calligraphy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zupansic</dc:creator>
  <cp:lastModifiedBy>kocisjanet@yahoo.com</cp:lastModifiedBy>
  <cp:revision>15</cp:revision>
  <cp:lastPrinted>2022-10-21T19:44:09Z</cp:lastPrinted>
  <dcterms:created xsi:type="dcterms:W3CDTF">2019-10-23T20:53:06Z</dcterms:created>
  <dcterms:modified xsi:type="dcterms:W3CDTF">2022-10-28T20:43:51Z</dcterms:modified>
</cp:coreProperties>
</file>